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Lst>
  <p:sldSz cx="9144000" cy="6858000"/>
  <p:notesSz cx="6858000" cy="9144000"/>
  <p:defaultTextStyle>
    <a:lvl1pPr>
      <a:defRPr>
        <a:latin typeface="Arial"/>
        <a:ea typeface="Arial"/>
        <a:cs typeface="Arial"/>
        <a:sym typeface="Arial"/>
      </a:defRPr>
    </a:lvl1pPr>
    <a:lvl2pPr indent="457200">
      <a:defRPr>
        <a:latin typeface="Arial"/>
        <a:ea typeface="Arial"/>
        <a:cs typeface="Arial"/>
        <a:sym typeface="Arial"/>
      </a:defRPr>
    </a:lvl2pPr>
    <a:lvl3pPr indent="914400">
      <a:defRPr>
        <a:latin typeface="Arial"/>
        <a:ea typeface="Arial"/>
        <a:cs typeface="Arial"/>
        <a:sym typeface="Arial"/>
      </a:defRPr>
    </a:lvl3pPr>
    <a:lvl4pPr indent="1371600">
      <a:defRPr>
        <a:latin typeface="Arial"/>
        <a:ea typeface="Arial"/>
        <a:cs typeface="Arial"/>
        <a:sym typeface="Arial"/>
      </a:defRPr>
    </a:lvl4pPr>
    <a:lvl5pPr indent="1828800">
      <a:defRPr>
        <a:latin typeface="Arial"/>
        <a:ea typeface="Arial"/>
        <a:cs typeface="Arial"/>
        <a:sym typeface="Arial"/>
      </a:defRPr>
    </a:lvl5pPr>
    <a:lvl6pPr>
      <a:defRPr>
        <a:latin typeface="Arial"/>
        <a:ea typeface="Arial"/>
        <a:cs typeface="Arial"/>
        <a:sym typeface="Arial"/>
      </a:defRPr>
    </a:lvl6pPr>
    <a:lvl7pPr>
      <a:defRPr>
        <a:latin typeface="Arial"/>
        <a:ea typeface="Arial"/>
        <a:cs typeface="Arial"/>
        <a:sym typeface="Arial"/>
      </a:defRPr>
    </a:lvl7pPr>
    <a:lvl8pPr>
      <a:defRPr>
        <a:latin typeface="Arial"/>
        <a:ea typeface="Arial"/>
        <a:cs typeface="Arial"/>
        <a:sym typeface="Arial"/>
      </a:defRPr>
    </a:lvl8pPr>
    <a:lvl9pPr>
      <a:defRPr>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4EA"/>
          </a:solidFill>
        </a:fill>
      </a:tcStyle>
    </a:wholeTbl>
    <a:band2H>
      <a:tcTxStyle b="def" i="def"/>
      <a:tcStyle>
        <a:tcBdr/>
        <a:fill>
          <a:solidFill>
            <a:srgbClr val="E6EBF5"/>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F6FC6"/>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F6FC6"/>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F6FC6"/>
          </a:solidFill>
        </a:fill>
      </a:tcStyle>
    </a:firstRow>
  </a:tblStyle>
  <a:tblStyle styleId="{C7B018BB-80A7-4F77-B60F-C8B233D01FF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2E2E2"/>
          </a:solidFill>
        </a:fill>
      </a:tcStyle>
    </a:wholeTbl>
    <a:band2H>
      <a:tcTxStyle b="def" i="def"/>
      <a:tcStyle>
        <a:tcBdr/>
        <a:fill>
          <a:solidFill>
            <a:srgbClr val="F1F1F1"/>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AAAAA"/>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AAAAA"/>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AAAAA"/>
          </a:solidFill>
        </a:fill>
      </a:tcStyle>
    </a:firstRow>
  </a:tblStyle>
  <a:tblStyle styleId="{EEE7283C-3CF3-47DC-8721-378D4A62B22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AEA"/>
          </a:solidFill>
        </a:fill>
      </a:tcStyle>
    </a:wholeTbl>
    <a:band2H>
      <a:tcTxStyle b="def" i="def"/>
      <a:tcStyle>
        <a:tcBdr/>
        <a:fill>
          <a:solidFill>
            <a:srgbClr val="E6EDF5"/>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8EC5"/>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8EC5"/>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8EC5"/>
          </a:solidFill>
        </a:fill>
      </a:tcStyle>
    </a:firstRow>
  </a:tblStyle>
  <a:tblStyle styleId="{CF821DB8-F4EB-4A41-A1BA-3FCAFE7338EE}" styleName="">
    <a:tblBg/>
    <a:wholeTbl>
      <a:tcTxStyle b="on" i="on">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F6FC6"/>
          </a:solidFill>
        </a:fill>
      </a:tcStyle>
    </a:firstCol>
    <a:lastRow>
      <a:tcTxStyle b="on" i="on">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F6FC6"/>
          </a:solidFill>
        </a:fill>
      </a:tcStyle>
    </a:firstRow>
  </a:tblStyle>
  <a:tblStyle styleId="{33BA23B1-9221-436E-865A-0063620EA4FD}"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wholeTbl>
    <a:band2H>
      <a:tcTxStyle b="def" i="def"/>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508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254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33"/>
          <p:cNvSpPr/>
          <p:nvPr>
            <p:ph type="sldImg"/>
          </p:nvPr>
        </p:nvSpPr>
        <p:spPr>
          <a:xfrm>
            <a:off x="1143000" y="685800"/>
            <a:ext cx="4572000" cy="3429000"/>
          </a:xfrm>
          <a:prstGeom prst="rect">
            <a:avLst/>
          </a:prstGeom>
        </p:spPr>
        <p:txBody>
          <a:bodyPr/>
          <a:lstStyle/>
          <a:p>
            <a:pPr lvl="0"/>
          </a:p>
        </p:txBody>
      </p:sp>
      <p:sp>
        <p:nvSpPr>
          <p:cNvPr id="34" name="Shape 34"/>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8" name="Shape 8"/>
          <p:cNvSpPr/>
          <p:nvPr/>
        </p:nvSpPr>
        <p:spPr>
          <a:xfrm>
            <a:off x="0" y="4751387"/>
            <a:ext cx="9144000" cy="21129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7299"/>
                </a:moveTo>
                <a:lnTo>
                  <a:pt x="0" y="21600"/>
                </a:lnTo>
                <a:lnTo>
                  <a:pt x="21600" y="21600"/>
                </a:lnTo>
                <a:lnTo>
                  <a:pt x="21600" y="0"/>
                </a:lnTo>
                <a:cubicBezTo>
                  <a:pt x="12075" y="19571"/>
                  <a:pt x="8438" y="18598"/>
                  <a:pt x="0" y="17299"/>
                </a:cubicBezTo>
                <a:close/>
              </a:path>
            </a:pathLst>
          </a:custGeom>
          <a:solidFill>
            <a:srgbClr val="7C7C7C">
              <a:alpha val="45097"/>
            </a:srgbClr>
          </a:solidFill>
          <a:ln w="12700">
            <a:miter lim="400000"/>
          </a:ln>
          <a:effectLst>
            <a:outerShdw sx="100000" sy="100000" kx="0" ky="0" algn="b" rotWithShape="0" blurRad="50800" dist="44450" dir="16200000">
              <a:srgbClr val="000000">
                <a:alpha val="34999"/>
              </a:srgbClr>
            </a:outerShdw>
          </a:effectLst>
        </p:spPr>
        <p:txBody>
          <a:bodyPr lIns="0" tIns="0" rIns="0" bIns="0"/>
          <a:lstStyle/>
          <a:p>
            <a:pPr lvl="0">
              <a:defRPr>
                <a:solidFill>
                  <a:srgbClr val="FFFFFF"/>
                </a:solidFill>
              </a:defRPr>
            </a:pPr>
          </a:p>
        </p:txBody>
      </p:sp>
      <p:sp>
        <p:nvSpPr>
          <p:cNvPr id="9" name="Shape 9"/>
          <p:cNvSpPr/>
          <p:nvPr/>
        </p:nvSpPr>
        <p:spPr>
          <a:xfrm>
            <a:off x="7315200" y="0"/>
            <a:ext cx="1828800" cy="6858000"/>
          </a:xfrm>
          <a:custGeom>
            <a:avLst/>
            <a:gdLst/>
            <a:ahLst/>
            <a:cxnLst>
              <a:cxn ang="0">
                <a:pos x="wd2" y="hd2"/>
              </a:cxn>
              <a:cxn ang="5400000">
                <a:pos x="wd2" y="hd2"/>
              </a:cxn>
              <a:cxn ang="10800000">
                <a:pos x="wd2" y="hd2"/>
              </a:cxn>
              <a:cxn ang="16200000">
                <a:pos x="wd2" y="hd2"/>
              </a:cxn>
            </a:cxnLst>
            <a:rect l="0" t="0" r="r" b="b"/>
            <a:pathLst>
              <a:path w="19857" h="21600" fill="norm" stroke="1" extrusionOk="0">
                <a:moveTo>
                  <a:pt x="19857" y="45"/>
                </a:moveTo>
                <a:lnTo>
                  <a:pt x="19857" y="21600"/>
                </a:lnTo>
                <a:lnTo>
                  <a:pt x="2116" y="21590"/>
                </a:lnTo>
                <a:cubicBezTo>
                  <a:pt x="13363" y="17833"/>
                  <a:pt x="21600" y="8652"/>
                  <a:pt x="0" y="0"/>
                </a:cubicBezTo>
                <a:lnTo>
                  <a:pt x="19857" y="45"/>
                </a:lnTo>
                <a:close/>
              </a:path>
            </a:pathLst>
          </a:custGeom>
          <a:solidFill>
            <a:srgbClr val="595959">
              <a:alpha val="39999"/>
            </a:srgbClr>
          </a:solidFill>
          <a:ln w="12700">
            <a:miter lim="400000"/>
          </a:ln>
          <a:effectLst>
            <a:outerShdw sx="100000" sy="100000" kx="0" ky="0" algn="b" rotWithShape="0" blurRad="50800" dist="50800" dir="10799999">
              <a:srgbClr val="000000">
                <a:alpha val="44999"/>
              </a:srgbClr>
            </a:outerShdw>
          </a:effectLst>
        </p:spPr>
        <p:txBody>
          <a:bodyPr lIns="0" tIns="0" rIns="0" bIns="0"/>
          <a:lstStyle/>
          <a:p>
            <a:pPr lvl="0">
              <a:defRPr>
                <a:solidFill>
                  <a:srgbClr val="FFFFFF"/>
                </a:solidFill>
              </a:defRPr>
            </a:pPr>
          </a:p>
        </p:txBody>
      </p:sp>
      <p:sp>
        <p:nvSpPr>
          <p:cNvPr id="10" name="Shape 10"/>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Default 0">
    <p:bg>
      <p:bgPr>
        <a:solidFill>
          <a:srgbClr val="FFFFFF"/>
        </a:solidFill>
      </p:bgPr>
    </p:bg>
    <p:spTree>
      <p:nvGrpSpPr>
        <p:cNvPr id="1" name=""/>
        <p:cNvGrpSpPr/>
        <p:nvPr/>
      </p:nvGrpSpPr>
      <p:grpSpPr>
        <a:xfrm>
          <a:off x="0" y="0"/>
          <a:ext cx="0" cy="0"/>
          <a:chOff x="0" y="0"/>
          <a:chExt cx="0" cy="0"/>
        </a:xfrm>
      </p:grpSpPr>
      <p:sp>
        <p:nvSpPr>
          <p:cNvPr id="12" name="Shape 12"/>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4" name="Shape 14"/>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4600">
                <a:solidFill>
                  <a:srgbClr val="FFFFFF"/>
                </a:solidFill>
              </a:rPr>
              <a:t>Title Text</a:t>
            </a:r>
          </a:p>
        </p:txBody>
      </p:sp>
      <p:sp>
        <p:nvSpPr>
          <p:cNvPr id="17" name="Shape 17"/>
          <p:cNvSpPr/>
          <p:nvPr>
            <p:ph type="body" idx="1"/>
          </p:nvPr>
        </p:nvSpPr>
        <p:spPr>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
        <p:nvSpPr>
          <p:cNvPr id="18" name="Shape 18"/>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20" name="Shape 20"/>
          <p:cNvSpPr/>
          <p:nvPr>
            <p:ph type="title"/>
          </p:nvPr>
        </p:nvSpPr>
        <p:spPr>
          <a:prstGeom prst="rect">
            <a:avLst/>
          </a:prstGeom>
        </p:spPr>
        <p:txBody>
          <a:bodyPr/>
          <a:lstStyle/>
          <a:p>
            <a:pPr lvl="0">
              <a:defRPr sz="1800">
                <a:solidFill>
                  <a:srgbClr val="000000"/>
                </a:solidFill>
              </a:defRPr>
            </a:pPr>
            <a:r>
              <a:rPr sz="4600">
                <a:solidFill>
                  <a:srgbClr val="FFFFFF"/>
                </a:solidFill>
              </a:rPr>
              <a:t>Title Text</a:t>
            </a:r>
          </a:p>
        </p:txBody>
      </p:sp>
      <p:sp>
        <p:nvSpPr>
          <p:cNvPr id="21" name="Shape 21"/>
          <p:cNvSpPr/>
          <p:nvPr>
            <p:ph type="body" idx="1"/>
          </p:nvPr>
        </p:nvSpPr>
        <p:spPr>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
        <p:nvSpPr>
          <p:cNvPr id="22" name="Shape 22"/>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24" name="Shape 24"/>
          <p:cNvSpPr/>
          <p:nvPr/>
        </p:nvSpPr>
        <p:spPr>
          <a:xfrm>
            <a:off x="0" y="4751387"/>
            <a:ext cx="9144000" cy="21129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7299"/>
                </a:moveTo>
                <a:lnTo>
                  <a:pt x="0" y="21600"/>
                </a:lnTo>
                <a:lnTo>
                  <a:pt x="21600" y="21600"/>
                </a:lnTo>
                <a:lnTo>
                  <a:pt x="21600" y="0"/>
                </a:lnTo>
                <a:cubicBezTo>
                  <a:pt x="12075" y="19571"/>
                  <a:pt x="8438" y="18598"/>
                  <a:pt x="0" y="17299"/>
                </a:cubicBezTo>
                <a:close/>
              </a:path>
            </a:pathLst>
          </a:custGeom>
          <a:solidFill>
            <a:srgbClr val="7C7C7C">
              <a:alpha val="45097"/>
            </a:srgbClr>
          </a:solidFill>
          <a:ln w="12700">
            <a:miter lim="400000"/>
          </a:ln>
          <a:effectLst>
            <a:outerShdw sx="100000" sy="100000" kx="0" ky="0" algn="b" rotWithShape="0" blurRad="50800" dist="44450" dir="16200000">
              <a:srgbClr val="000000">
                <a:alpha val="34999"/>
              </a:srgbClr>
            </a:outerShdw>
          </a:effectLst>
        </p:spPr>
        <p:txBody>
          <a:bodyPr lIns="0" tIns="0" rIns="0" bIns="0"/>
          <a:lstStyle/>
          <a:p>
            <a:pPr lvl="0">
              <a:defRPr>
                <a:solidFill>
                  <a:srgbClr val="FFFFFF"/>
                </a:solidFill>
              </a:defRPr>
            </a:pPr>
          </a:p>
        </p:txBody>
      </p:sp>
      <p:sp>
        <p:nvSpPr>
          <p:cNvPr id="25" name="Shape 25"/>
          <p:cNvSpPr/>
          <p:nvPr/>
        </p:nvSpPr>
        <p:spPr>
          <a:xfrm>
            <a:off x="7315200" y="0"/>
            <a:ext cx="1828800" cy="6858000"/>
          </a:xfrm>
          <a:custGeom>
            <a:avLst/>
            <a:gdLst/>
            <a:ahLst/>
            <a:cxnLst>
              <a:cxn ang="0">
                <a:pos x="wd2" y="hd2"/>
              </a:cxn>
              <a:cxn ang="5400000">
                <a:pos x="wd2" y="hd2"/>
              </a:cxn>
              <a:cxn ang="10800000">
                <a:pos x="wd2" y="hd2"/>
              </a:cxn>
              <a:cxn ang="16200000">
                <a:pos x="wd2" y="hd2"/>
              </a:cxn>
            </a:cxnLst>
            <a:rect l="0" t="0" r="r" b="b"/>
            <a:pathLst>
              <a:path w="19857" h="21600" fill="norm" stroke="1" extrusionOk="0">
                <a:moveTo>
                  <a:pt x="19857" y="45"/>
                </a:moveTo>
                <a:lnTo>
                  <a:pt x="19857" y="21600"/>
                </a:lnTo>
                <a:lnTo>
                  <a:pt x="2116" y="21590"/>
                </a:lnTo>
                <a:cubicBezTo>
                  <a:pt x="13363" y="17833"/>
                  <a:pt x="21600" y="8652"/>
                  <a:pt x="0" y="0"/>
                </a:cubicBezTo>
                <a:lnTo>
                  <a:pt x="19857" y="45"/>
                </a:lnTo>
                <a:close/>
              </a:path>
            </a:pathLst>
          </a:custGeom>
          <a:solidFill>
            <a:srgbClr val="595959">
              <a:alpha val="39999"/>
            </a:srgbClr>
          </a:solidFill>
          <a:ln w="12700">
            <a:miter lim="400000"/>
          </a:ln>
          <a:effectLst>
            <a:outerShdw sx="100000" sy="100000" kx="0" ky="0" algn="b" rotWithShape="0" blurRad="50800" dist="50800" dir="10799999">
              <a:srgbClr val="000000">
                <a:alpha val="44999"/>
              </a:srgbClr>
            </a:outerShdw>
          </a:effectLst>
        </p:spPr>
        <p:txBody>
          <a:bodyPr lIns="0" tIns="0" rIns="0" bIns="0"/>
          <a:lstStyle/>
          <a:p>
            <a:pPr lvl="0">
              <a:defRPr>
                <a:solidFill>
                  <a:srgbClr val="FFFFFF"/>
                </a:solidFill>
              </a:defRPr>
            </a:pPr>
          </a:p>
        </p:txBody>
      </p:sp>
      <p:sp>
        <p:nvSpPr>
          <p:cNvPr id="26" name="Shape 26"/>
          <p:cNvSpPr/>
          <p:nvPr>
            <p:ph type="title"/>
          </p:nvPr>
        </p:nvSpPr>
        <p:spPr>
          <a:prstGeom prst="rect">
            <a:avLst/>
          </a:prstGeom>
        </p:spPr>
        <p:txBody>
          <a:bodyPr/>
          <a:lstStyle/>
          <a:p>
            <a:pPr lvl="0">
              <a:defRPr sz="1800">
                <a:solidFill>
                  <a:srgbClr val="000000"/>
                </a:solidFill>
              </a:defRPr>
            </a:pPr>
            <a:r>
              <a:rPr sz="4600">
                <a:solidFill>
                  <a:srgbClr val="FFFFFF"/>
                </a:solidFill>
              </a:rPr>
              <a:t>Title Text</a:t>
            </a:r>
          </a:p>
        </p:txBody>
      </p:sp>
      <p:sp>
        <p:nvSpPr>
          <p:cNvPr id="27" name="Shape 27"/>
          <p:cNvSpPr/>
          <p:nvPr>
            <p:ph type="body" idx="1"/>
          </p:nvPr>
        </p:nvSpPr>
        <p:spPr>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
        <p:nvSpPr>
          <p:cNvPr id="28" name="Shape 28"/>
          <p:cNvSpPr/>
          <p:nvPr>
            <p:ph type="sldNum" sz="quarter" idx="2"/>
          </p:nvPr>
        </p:nvSpPr>
        <p:spPr>
          <a:xfrm>
            <a:off x="8156575" y="6651017"/>
            <a:ext cx="762000" cy="135546"/>
          </a:xfrm>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30" name="Shape 30"/>
          <p:cNvSpPr/>
          <p:nvPr>
            <p:ph type="title"/>
          </p:nvPr>
        </p:nvSpPr>
        <p:spPr>
          <a:prstGeom prst="rect">
            <a:avLst/>
          </a:prstGeom>
        </p:spPr>
        <p:txBody>
          <a:bodyPr/>
          <a:lstStyle/>
          <a:p>
            <a:pPr lvl="0">
              <a:defRPr sz="1800">
                <a:solidFill>
                  <a:srgbClr val="000000"/>
                </a:solidFill>
              </a:defRPr>
            </a:pPr>
            <a:r>
              <a:rPr sz="4600">
                <a:solidFill>
                  <a:srgbClr val="FFFFFF"/>
                </a:solidFill>
              </a:rPr>
              <a:t>Title Text</a:t>
            </a:r>
          </a:p>
        </p:txBody>
      </p:sp>
      <p:sp>
        <p:nvSpPr>
          <p:cNvPr id="31" name="Shape 31"/>
          <p:cNvSpPr/>
          <p:nvPr>
            <p:ph type="body" idx="1"/>
          </p:nvPr>
        </p:nvSpPr>
        <p:spPr>
          <a:prstGeom prst="rect">
            <a:avLst/>
          </a:prstGeom>
        </p:spPr>
        <p:txBody>
          <a:bodyPr/>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
        <p:nvSpPr>
          <p:cNvPr id="32" name="Shape 32"/>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4617B"/>
        </a:solidFill>
      </p:bgPr>
    </p:bg>
    <p:spTree>
      <p:nvGrpSpPr>
        <p:cNvPr id="1" name=""/>
        <p:cNvGrpSpPr/>
        <p:nvPr/>
      </p:nvGrpSpPr>
      <p:grpSpPr>
        <a:xfrm>
          <a:off x="0" y="0"/>
          <a:ext cx="0" cy="0"/>
          <a:chOff x="0" y="0"/>
          <a:chExt cx="0" cy="0"/>
        </a:xfrm>
      </p:grpSpPr>
      <p:sp>
        <p:nvSpPr>
          <p:cNvPr id="2" name="Shape 2"/>
          <p:cNvSpPr/>
          <p:nvPr/>
        </p:nvSpPr>
        <p:spPr>
          <a:xfrm>
            <a:off x="0" y="4751387"/>
            <a:ext cx="9144000" cy="21129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7299"/>
                </a:moveTo>
                <a:lnTo>
                  <a:pt x="0" y="21600"/>
                </a:lnTo>
                <a:lnTo>
                  <a:pt x="21600" y="21600"/>
                </a:lnTo>
                <a:lnTo>
                  <a:pt x="21600" y="0"/>
                </a:lnTo>
                <a:cubicBezTo>
                  <a:pt x="12075" y="19571"/>
                  <a:pt x="8438" y="18598"/>
                  <a:pt x="0" y="17299"/>
                </a:cubicBezTo>
                <a:close/>
              </a:path>
            </a:pathLst>
          </a:custGeom>
          <a:solidFill>
            <a:srgbClr val="7C7C7C">
              <a:alpha val="45097"/>
            </a:srgbClr>
          </a:solidFill>
          <a:ln w="12700">
            <a:miter lim="400000"/>
          </a:ln>
          <a:effectLst>
            <a:outerShdw sx="100000" sy="100000" kx="0" ky="0" algn="b" rotWithShape="0" blurRad="50800" dist="44450" dir="16200000">
              <a:srgbClr val="000000">
                <a:alpha val="34999"/>
              </a:srgbClr>
            </a:outerShdw>
          </a:effectLst>
        </p:spPr>
        <p:txBody>
          <a:bodyPr lIns="0" tIns="0" rIns="0" bIns="0"/>
          <a:lstStyle/>
          <a:p>
            <a:pPr lvl="0">
              <a:defRPr>
                <a:solidFill>
                  <a:srgbClr val="FFFFFF"/>
                </a:solidFill>
              </a:defRPr>
            </a:pPr>
          </a:p>
        </p:txBody>
      </p:sp>
      <p:sp>
        <p:nvSpPr>
          <p:cNvPr id="3" name="Shape 3"/>
          <p:cNvSpPr/>
          <p:nvPr/>
        </p:nvSpPr>
        <p:spPr>
          <a:xfrm>
            <a:off x="6105525" y="0"/>
            <a:ext cx="3038475" cy="68580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45"/>
                </a:moveTo>
                <a:lnTo>
                  <a:pt x="21600" y="21600"/>
                </a:lnTo>
                <a:lnTo>
                  <a:pt x="2302" y="21590"/>
                </a:lnTo>
                <a:cubicBezTo>
                  <a:pt x="14535" y="17833"/>
                  <a:pt x="18147" y="7933"/>
                  <a:pt x="0" y="0"/>
                </a:cubicBezTo>
                <a:lnTo>
                  <a:pt x="21600" y="45"/>
                </a:lnTo>
                <a:close/>
              </a:path>
            </a:pathLst>
          </a:custGeom>
          <a:solidFill>
            <a:srgbClr val="595959">
              <a:alpha val="39999"/>
            </a:srgbClr>
          </a:solidFill>
          <a:ln w="12700">
            <a:miter lim="400000"/>
          </a:ln>
          <a:effectLst>
            <a:outerShdw sx="100000" sy="100000" kx="0" ky="0" algn="b" rotWithShape="0" blurRad="50800" dist="50800" dir="10799999">
              <a:srgbClr val="000000">
                <a:alpha val="44999"/>
              </a:srgbClr>
            </a:outerShdw>
          </a:effectLst>
        </p:spPr>
        <p:txBody>
          <a:bodyPr lIns="0" tIns="0" rIns="0" bIns="0"/>
          <a:lstStyle/>
          <a:p>
            <a:pPr lvl="0">
              <a:defRPr>
                <a:solidFill>
                  <a:srgbClr val="FFFFFF"/>
                </a:solidFill>
              </a:defRPr>
            </a:pPr>
          </a:p>
        </p:txBody>
      </p:sp>
      <p:sp>
        <p:nvSpPr>
          <p:cNvPr id="4" name="Shape 4"/>
          <p:cNvSpPr/>
          <p:nvPr>
            <p:ph type="title"/>
          </p:nvPr>
        </p:nvSpPr>
        <p:spPr>
          <a:xfrm>
            <a:off x="457200" y="92074"/>
            <a:ext cx="74676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sz="1800">
                <a:solidFill>
                  <a:srgbClr val="000000"/>
                </a:solidFill>
              </a:defRPr>
            </a:pPr>
            <a:r>
              <a:rPr sz="4600">
                <a:solidFill>
                  <a:srgbClr val="FFFFFF"/>
                </a:solidFill>
              </a:rPr>
              <a:t>Title Text</a:t>
            </a:r>
          </a:p>
        </p:txBody>
      </p:sp>
      <p:sp>
        <p:nvSpPr>
          <p:cNvPr id="5" name="Shape 5"/>
          <p:cNvSpPr/>
          <p:nvPr>
            <p:ph type="body" idx="1"/>
          </p:nvPr>
        </p:nvSpPr>
        <p:spPr>
          <a:xfrm>
            <a:off x="457200" y="1600200"/>
            <a:ext cx="7467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lvl="0">
              <a:defRPr sz="1800">
                <a:solidFill>
                  <a:srgbClr val="000000"/>
                </a:solidFill>
              </a:defRPr>
            </a:pPr>
            <a:r>
              <a:rPr sz="3000">
                <a:solidFill>
                  <a:srgbClr val="FFFFFF"/>
                </a:solidFill>
              </a:rPr>
              <a:t>Body Level One</a:t>
            </a:r>
            <a:endParaRPr sz="3000">
              <a:solidFill>
                <a:srgbClr val="FFFFFF"/>
              </a:solidFill>
            </a:endParaRPr>
          </a:p>
          <a:p>
            <a:pPr lvl="1">
              <a:defRPr sz="1800">
                <a:solidFill>
                  <a:srgbClr val="000000"/>
                </a:solidFill>
              </a:defRPr>
            </a:pPr>
            <a:r>
              <a:rPr sz="3000">
                <a:solidFill>
                  <a:srgbClr val="FFFFFF"/>
                </a:solidFill>
              </a:rPr>
              <a:t>Body Level Two</a:t>
            </a:r>
            <a:endParaRPr sz="3000">
              <a:solidFill>
                <a:srgbClr val="FFFFFF"/>
              </a:solidFill>
            </a:endParaRPr>
          </a:p>
          <a:p>
            <a:pPr lvl="2">
              <a:defRPr sz="1800">
                <a:solidFill>
                  <a:srgbClr val="000000"/>
                </a:solidFill>
              </a:defRPr>
            </a:pPr>
            <a:r>
              <a:rPr sz="3000">
                <a:solidFill>
                  <a:srgbClr val="FFFFFF"/>
                </a:solidFill>
              </a:rPr>
              <a:t>Body Level Three</a:t>
            </a:r>
            <a:endParaRPr sz="3000">
              <a:solidFill>
                <a:srgbClr val="FFFFFF"/>
              </a:solidFill>
            </a:endParaRPr>
          </a:p>
          <a:p>
            <a:pPr lvl="3">
              <a:defRPr sz="1800">
                <a:solidFill>
                  <a:srgbClr val="000000"/>
                </a:solidFill>
              </a:defRPr>
            </a:pPr>
            <a:r>
              <a:rPr sz="3000">
                <a:solidFill>
                  <a:srgbClr val="FFFFFF"/>
                </a:solidFill>
              </a:rPr>
              <a:t>Body Level Four</a:t>
            </a:r>
            <a:endParaRPr sz="3000">
              <a:solidFill>
                <a:srgbClr val="FFFFFF"/>
              </a:solidFill>
            </a:endParaRPr>
          </a:p>
          <a:p>
            <a:pPr lvl="4">
              <a:defRPr sz="1800">
                <a:solidFill>
                  <a:srgbClr val="000000"/>
                </a:solidFill>
              </a:defRPr>
            </a:pPr>
            <a:r>
              <a:rPr sz="3000">
                <a:solidFill>
                  <a:srgbClr val="FFFFFF"/>
                </a:solidFill>
              </a:rPr>
              <a:t>Body Level Five</a:t>
            </a:r>
          </a:p>
        </p:txBody>
      </p:sp>
      <p:sp>
        <p:nvSpPr>
          <p:cNvPr id="6" name="Shape 6"/>
          <p:cNvSpPr/>
          <p:nvPr>
            <p:ph type="sldNum" sz="quarter" idx="2"/>
          </p:nvPr>
        </p:nvSpPr>
        <p:spPr>
          <a:xfrm>
            <a:off x="8153400" y="6651017"/>
            <a:ext cx="762000" cy="135546"/>
          </a:xfrm>
          <a:prstGeom prst="rect">
            <a:avLst/>
          </a:prstGeom>
          <a:ln w="12700">
            <a:miter lim="400000"/>
          </a:ln>
        </p:spPr>
        <p:txBody>
          <a:bodyPr lIns="0" tIns="0" rIns="0" bIns="0" anchor="b">
            <a:spAutoFit/>
          </a:bodyPr>
          <a:lstStyle>
            <a:lvl1pPr algn="r">
              <a:defRPr sz="1000">
                <a:solidFill>
                  <a:srgbClr val="A1B4B7"/>
                </a:solidFill>
              </a:defRPr>
            </a:lvl1pPr>
          </a:lstStyle>
          <a:p>
            <a:pPr lvl="0"/>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Lst>
  <p:transition spd="med" advClick="1"/>
  <p:txStyles>
    <p:titleStyle>
      <a:lvl1pPr>
        <a:defRPr sz="4600">
          <a:solidFill>
            <a:srgbClr val="FFFFFF"/>
          </a:solidFill>
          <a:latin typeface="Franklin Gothic Book"/>
          <a:ea typeface="Franklin Gothic Book"/>
          <a:cs typeface="Franklin Gothic Book"/>
          <a:sym typeface="Franklin Gothic Book"/>
        </a:defRPr>
      </a:lvl1pPr>
      <a:lvl2pPr>
        <a:defRPr sz="4600">
          <a:solidFill>
            <a:srgbClr val="FFFFFF"/>
          </a:solidFill>
          <a:latin typeface="Franklin Gothic Book"/>
          <a:ea typeface="Franklin Gothic Book"/>
          <a:cs typeface="Franklin Gothic Book"/>
          <a:sym typeface="Franklin Gothic Book"/>
        </a:defRPr>
      </a:lvl2pPr>
      <a:lvl3pPr>
        <a:defRPr sz="4600">
          <a:solidFill>
            <a:srgbClr val="FFFFFF"/>
          </a:solidFill>
          <a:latin typeface="Franklin Gothic Book"/>
          <a:ea typeface="Franklin Gothic Book"/>
          <a:cs typeface="Franklin Gothic Book"/>
          <a:sym typeface="Franklin Gothic Book"/>
        </a:defRPr>
      </a:lvl3pPr>
      <a:lvl4pPr>
        <a:defRPr sz="4600">
          <a:solidFill>
            <a:srgbClr val="FFFFFF"/>
          </a:solidFill>
          <a:latin typeface="Franklin Gothic Book"/>
          <a:ea typeface="Franklin Gothic Book"/>
          <a:cs typeface="Franklin Gothic Book"/>
          <a:sym typeface="Franklin Gothic Book"/>
        </a:defRPr>
      </a:lvl4pPr>
      <a:lvl5pPr>
        <a:defRPr sz="4600">
          <a:solidFill>
            <a:srgbClr val="FFFFFF"/>
          </a:solidFill>
          <a:latin typeface="Franklin Gothic Book"/>
          <a:ea typeface="Franklin Gothic Book"/>
          <a:cs typeface="Franklin Gothic Book"/>
          <a:sym typeface="Franklin Gothic Book"/>
        </a:defRPr>
      </a:lvl5pPr>
      <a:lvl6pPr indent="457200">
        <a:defRPr sz="4600">
          <a:solidFill>
            <a:srgbClr val="FFFFFF"/>
          </a:solidFill>
          <a:latin typeface="Franklin Gothic Book"/>
          <a:ea typeface="Franklin Gothic Book"/>
          <a:cs typeface="Franklin Gothic Book"/>
          <a:sym typeface="Franklin Gothic Book"/>
        </a:defRPr>
      </a:lvl6pPr>
      <a:lvl7pPr indent="914400">
        <a:defRPr sz="4600">
          <a:solidFill>
            <a:srgbClr val="FFFFFF"/>
          </a:solidFill>
          <a:latin typeface="Franklin Gothic Book"/>
          <a:ea typeface="Franklin Gothic Book"/>
          <a:cs typeface="Franklin Gothic Book"/>
          <a:sym typeface="Franklin Gothic Book"/>
        </a:defRPr>
      </a:lvl7pPr>
      <a:lvl8pPr indent="1371600">
        <a:defRPr sz="4600">
          <a:solidFill>
            <a:srgbClr val="FFFFFF"/>
          </a:solidFill>
          <a:latin typeface="Franklin Gothic Book"/>
          <a:ea typeface="Franklin Gothic Book"/>
          <a:cs typeface="Franklin Gothic Book"/>
          <a:sym typeface="Franklin Gothic Book"/>
        </a:defRPr>
      </a:lvl8pPr>
      <a:lvl9pPr indent="1828800">
        <a:defRPr sz="4600">
          <a:solidFill>
            <a:srgbClr val="FFFFFF"/>
          </a:solidFill>
          <a:latin typeface="Franklin Gothic Book"/>
          <a:ea typeface="Franklin Gothic Book"/>
          <a:cs typeface="Franklin Gothic Book"/>
          <a:sym typeface="Franklin Gothic Book"/>
        </a:defRPr>
      </a:lvl9pPr>
    </p:titleStyle>
    <p:bodyStyle>
      <a:lvl1pPr marL="419100" indent="-382587">
        <a:spcBef>
          <a:spcPts val="700"/>
        </a:spcBef>
        <a:buClr>
          <a:srgbClr val="0F6FC6"/>
        </a:buClr>
        <a:buSzPct val="80000"/>
        <a:buFont typeface="Wingdings 2"/>
        <a:buChar char="-"/>
        <a:defRPr sz="3000">
          <a:solidFill>
            <a:srgbClr val="FFFFFF"/>
          </a:solidFill>
          <a:latin typeface="Arial"/>
          <a:ea typeface="Arial"/>
          <a:cs typeface="Arial"/>
          <a:sym typeface="Arial"/>
        </a:defRPr>
      </a:lvl1pPr>
      <a:lvl2pPr marL="764320" indent="-315057">
        <a:spcBef>
          <a:spcPts val="700"/>
        </a:spcBef>
        <a:buClr>
          <a:srgbClr val="0F6FC6"/>
        </a:buClr>
        <a:buSzPct val="90000"/>
        <a:buFont typeface="Wingdings 2"/>
        <a:buChar char="●"/>
        <a:defRPr sz="3000">
          <a:solidFill>
            <a:srgbClr val="FFFFFF"/>
          </a:solidFill>
          <a:latin typeface="Arial"/>
          <a:ea typeface="Arial"/>
          <a:cs typeface="Arial"/>
          <a:sym typeface="Arial"/>
        </a:defRPr>
      </a:lvl2pPr>
      <a:lvl3pPr marL="1068784" indent="-319484">
        <a:spcBef>
          <a:spcPts val="700"/>
        </a:spcBef>
        <a:buClr>
          <a:srgbClr val="0F6FC6"/>
        </a:buClr>
        <a:buSzPct val="85000"/>
        <a:buFont typeface="Wingdings 2"/>
        <a:buChar char="○"/>
        <a:defRPr sz="3000">
          <a:solidFill>
            <a:srgbClr val="FFFFFF"/>
          </a:solidFill>
          <a:latin typeface="Arial"/>
          <a:ea typeface="Arial"/>
          <a:cs typeface="Arial"/>
          <a:sym typeface="Arial"/>
        </a:defRPr>
      </a:lvl3pPr>
      <a:lvl4pPr marL="1397793" indent="-354806">
        <a:spcBef>
          <a:spcPts val="700"/>
        </a:spcBef>
        <a:buClr>
          <a:srgbClr val="0F6FC6"/>
        </a:buClr>
        <a:buSzPct val="90000"/>
        <a:buFont typeface="Wingdings 2"/>
        <a:buChar char="●"/>
        <a:defRPr sz="3000">
          <a:solidFill>
            <a:srgbClr val="FFFFFF"/>
          </a:solidFill>
          <a:latin typeface="Arial"/>
          <a:ea typeface="Arial"/>
          <a:cs typeface="Arial"/>
          <a:sym typeface="Arial"/>
        </a:defRPr>
      </a:lvl4pPr>
      <a:lvl5pPr marL="1610783" indent="-304270">
        <a:spcBef>
          <a:spcPts val="700"/>
        </a:spcBef>
        <a:buClr>
          <a:srgbClr val="0F6FC6"/>
        </a:buClr>
        <a:buSzPct val="100000"/>
        <a:buFont typeface="Wingdings 2"/>
        <a:buChar char="-"/>
        <a:defRPr sz="3000">
          <a:solidFill>
            <a:srgbClr val="FFFFFF"/>
          </a:solidFill>
          <a:latin typeface="Arial"/>
          <a:ea typeface="Arial"/>
          <a:cs typeface="Arial"/>
          <a:sym typeface="Arial"/>
        </a:defRPr>
      </a:lvl5pPr>
      <a:lvl6pPr marL="2067983" indent="-304270">
        <a:spcBef>
          <a:spcPts val="700"/>
        </a:spcBef>
        <a:buClr>
          <a:srgbClr val="0F6FC6"/>
        </a:buClr>
        <a:buSzPct val="100000"/>
        <a:buFont typeface="Wingdings 2"/>
        <a:buChar char="•"/>
        <a:defRPr sz="3000">
          <a:solidFill>
            <a:srgbClr val="FFFFFF"/>
          </a:solidFill>
          <a:latin typeface="Arial"/>
          <a:ea typeface="Arial"/>
          <a:cs typeface="Arial"/>
          <a:sym typeface="Arial"/>
        </a:defRPr>
      </a:lvl6pPr>
      <a:lvl7pPr marL="2525183" indent="-304270">
        <a:spcBef>
          <a:spcPts val="700"/>
        </a:spcBef>
        <a:buClr>
          <a:srgbClr val="0F6FC6"/>
        </a:buClr>
        <a:buSzPct val="100000"/>
        <a:buFont typeface="Wingdings 2"/>
        <a:buChar char="•"/>
        <a:defRPr sz="3000">
          <a:solidFill>
            <a:srgbClr val="FFFFFF"/>
          </a:solidFill>
          <a:latin typeface="Arial"/>
          <a:ea typeface="Arial"/>
          <a:cs typeface="Arial"/>
          <a:sym typeface="Arial"/>
        </a:defRPr>
      </a:lvl7pPr>
      <a:lvl8pPr marL="2982383" indent="-304270">
        <a:spcBef>
          <a:spcPts val="700"/>
        </a:spcBef>
        <a:buClr>
          <a:srgbClr val="0F6FC6"/>
        </a:buClr>
        <a:buSzPct val="100000"/>
        <a:buFont typeface="Wingdings 2"/>
        <a:buChar char="•"/>
        <a:defRPr sz="3000">
          <a:solidFill>
            <a:srgbClr val="FFFFFF"/>
          </a:solidFill>
          <a:latin typeface="Arial"/>
          <a:ea typeface="Arial"/>
          <a:cs typeface="Arial"/>
          <a:sym typeface="Arial"/>
        </a:defRPr>
      </a:lvl8pPr>
      <a:lvl9pPr marL="3439583" indent="-304270">
        <a:spcBef>
          <a:spcPts val="700"/>
        </a:spcBef>
        <a:buClr>
          <a:srgbClr val="0F6FC6"/>
        </a:buClr>
        <a:buSzPct val="100000"/>
        <a:buFont typeface="Wingdings 2"/>
        <a:buChar char="•"/>
        <a:defRPr sz="3000">
          <a:solidFill>
            <a:srgbClr val="FFFFFF"/>
          </a:solidFill>
          <a:latin typeface="Arial"/>
          <a:ea typeface="Arial"/>
          <a:cs typeface="Arial"/>
          <a:sym typeface="Arial"/>
        </a:defRPr>
      </a:lvl9pPr>
    </p:bodyStyle>
    <p:otherStyle>
      <a:lvl1pPr algn="r">
        <a:defRPr sz="1000">
          <a:solidFill>
            <a:schemeClr val="tx1"/>
          </a:solidFill>
          <a:latin typeface="+mn-lt"/>
          <a:ea typeface="+mn-ea"/>
          <a:cs typeface="+mn-cs"/>
          <a:sym typeface="Arial"/>
        </a:defRPr>
      </a:lvl1pPr>
      <a:lvl2pPr indent="457200" algn="r">
        <a:defRPr sz="1000">
          <a:solidFill>
            <a:schemeClr val="tx1"/>
          </a:solidFill>
          <a:latin typeface="+mn-lt"/>
          <a:ea typeface="+mn-ea"/>
          <a:cs typeface="+mn-cs"/>
          <a:sym typeface="Arial"/>
        </a:defRPr>
      </a:lvl2pPr>
      <a:lvl3pPr indent="914400" algn="r">
        <a:defRPr sz="1000">
          <a:solidFill>
            <a:schemeClr val="tx1"/>
          </a:solidFill>
          <a:latin typeface="+mn-lt"/>
          <a:ea typeface="+mn-ea"/>
          <a:cs typeface="+mn-cs"/>
          <a:sym typeface="Arial"/>
        </a:defRPr>
      </a:lvl3pPr>
      <a:lvl4pPr indent="1371600" algn="r">
        <a:defRPr sz="1000">
          <a:solidFill>
            <a:schemeClr val="tx1"/>
          </a:solidFill>
          <a:latin typeface="+mn-lt"/>
          <a:ea typeface="+mn-ea"/>
          <a:cs typeface="+mn-cs"/>
          <a:sym typeface="Arial"/>
        </a:defRPr>
      </a:lvl4pPr>
      <a:lvl5pPr indent="1828800" algn="r">
        <a:defRPr sz="1000">
          <a:solidFill>
            <a:schemeClr val="tx1"/>
          </a:solidFill>
          <a:latin typeface="+mn-lt"/>
          <a:ea typeface="+mn-ea"/>
          <a:cs typeface="+mn-cs"/>
          <a:sym typeface="Arial"/>
        </a:defRPr>
      </a:lvl5pPr>
      <a:lvl6pPr algn="r">
        <a:defRPr sz="1000">
          <a:solidFill>
            <a:schemeClr val="tx1"/>
          </a:solidFill>
          <a:latin typeface="+mn-lt"/>
          <a:ea typeface="+mn-ea"/>
          <a:cs typeface="+mn-cs"/>
          <a:sym typeface="Arial"/>
        </a:defRPr>
      </a:lvl6pPr>
      <a:lvl7pPr algn="r">
        <a:defRPr sz="1000">
          <a:solidFill>
            <a:schemeClr val="tx1"/>
          </a:solidFill>
          <a:latin typeface="+mn-lt"/>
          <a:ea typeface="+mn-ea"/>
          <a:cs typeface="+mn-cs"/>
          <a:sym typeface="Arial"/>
        </a:defRPr>
      </a:lvl7pPr>
      <a:lvl8pPr algn="r">
        <a:defRPr sz="1000">
          <a:solidFill>
            <a:schemeClr val="tx1"/>
          </a:solidFill>
          <a:latin typeface="+mn-lt"/>
          <a:ea typeface="+mn-ea"/>
          <a:cs typeface="+mn-cs"/>
          <a:sym typeface="Arial"/>
        </a:defRPr>
      </a:lvl8pPr>
      <a:lvl9pPr algn="r">
        <a:defRPr sz="1000">
          <a:solidFill>
            <a:schemeClr val="tx1"/>
          </a:solidFill>
          <a:latin typeface="+mn-lt"/>
          <a:ea typeface="+mn-ea"/>
          <a:cs typeface="+mn-cs"/>
          <a:sym typeface="Arial"/>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5.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36" name="image.png"/>
          <p:cNvPicPr/>
          <p:nvPr/>
        </p:nvPicPr>
        <p:blipFill>
          <a:blip r:embed="rId2">
            <a:extLst/>
          </a:blip>
          <a:stretch>
            <a:fillRect/>
          </a:stretch>
        </p:blipFill>
        <p:spPr>
          <a:xfrm>
            <a:off x="688975" y="3140075"/>
            <a:ext cx="6954838" cy="2438400"/>
          </a:xfrm>
          <a:prstGeom prst="rect">
            <a:avLst/>
          </a:prstGeom>
          <a:ln w="12700">
            <a:miter lim="400000"/>
          </a:ln>
        </p:spPr>
      </p:pic>
      <p:sp>
        <p:nvSpPr>
          <p:cNvPr id="37" name="Shape 37"/>
          <p:cNvSpPr/>
          <p:nvPr>
            <p:ph type="body" idx="4294967295"/>
          </p:nvPr>
        </p:nvSpPr>
        <p:spPr>
          <a:xfrm>
            <a:off x="0" y="1447800"/>
            <a:ext cx="7186613" cy="1752600"/>
          </a:xfrm>
          <a:prstGeom prst="rect">
            <a:avLst/>
          </a:prstGeom>
        </p:spPr>
        <p:txBody>
          <a:bodyPr lIns="0" tIns="0" rIns="0" bIns="0" anchor="b">
            <a:normAutofit fontScale="100000" lnSpcReduction="0"/>
          </a:bodyPr>
          <a:lstStyle/>
          <a:p>
            <a:pPr lvl="0" marL="0" indent="0" algn="r">
              <a:spcBef>
                <a:spcPts val="400"/>
              </a:spcBef>
              <a:buSzTx/>
              <a:buNone/>
              <a:defRPr sz="1800">
                <a:solidFill>
                  <a:srgbClr val="000000"/>
                </a:solidFill>
              </a:defRPr>
            </a:pPr>
            <a:r>
              <a:rPr sz="2000">
                <a:solidFill>
                  <a:srgbClr val="FFFFFF"/>
                </a:solidFill>
                <a:latin typeface="Arial Bold"/>
                <a:ea typeface="Arial Bold"/>
                <a:cs typeface="Arial Bold"/>
                <a:sym typeface="Arial Bold"/>
              </a:rPr>
              <a:t>Washington Association of Sheriffs and Police Chiefs</a:t>
            </a:r>
            <a:r>
              <a:rPr sz="2000">
                <a:solidFill>
                  <a:srgbClr val="FFFFFF"/>
                </a:solidFill>
              </a:rPr>
              <a:t> </a:t>
            </a:r>
            <a:endParaRPr sz="2000">
              <a:solidFill>
                <a:srgbClr val="FFFFFF"/>
              </a:solidFill>
            </a:endParaRPr>
          </a:p>
          <a:p>
            <a:pPr lvl="0" marL="0" indent="0" algn="r">
              <a:spcBef>
                <a:spcPts val="400"/>
              </a:spcBef>
              <a:buSzTx/>
              <a:buNone/>
              <a:defRPr sz="1800">
                <a:solidFill>
                  <a:srgbClr val="000000"/>
                </a:solidFill>
              </a:defRPr>
            </a:pPr>
            <a:r>
              <a:rPr sz="2000">
                <a:solidFill>
                  <a:srgbClr val="FFFFFF"/>
                </a:solidFill>
              </a:rPr>
              <a:t>March 11, 2014</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63" name="image.png"/>
          <p:cNvPicPr/>
          <p:nvPr/>
        </p:nvPicPr>
        <p:blipFill>
          <a:blip r:embed="rId2">
            <a:extLst/>
          </a:blip>
          <a:stretch>
            <a:fillRect/>
          </a:stretch>
        </p:blipFill>
        <p:spPr>
          <a:xfrm>
            <a:off x="420687" y="3200400"/>
            <a:ext cx="6834188" cy="2444750"/>
          </a:xfrm>
          <a:prstGeom prst="rect">
            <a:avLst/>
          </a:prstGeom>
          <a:ln w="12700">
            <a:miter lim="400000"/>
          </a:ln>
        </p:spPr>
      </p:pic>
    </p:spTree>
  </p:cSld>
  <p:clrMapOvr>
    <a:masterClrMapping/>
  </p:clrMapOvr>
  <p:transition spd="fast" advClick="1">
    <p:dissolve/>
  </p:transition>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graphicFrame>
        <p:nvGraphicFramePr>
          <p:cNvPr id="65" name="Table 65"/>
          <p:cNvGraphicFramePr/>
          <p:nvPr/>
        </p:nvGraphicFramePr>
        <p:xfrm>
          <a:off x="1219200" y="152400"/>
          <a:ext cx="6096000" cy="44828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703262"/>
                <a:gridCol w="1533525"/>
                <a:gridCol w="3859212"/>
              </a:tblGrid>
              <a:tr h="198437">
                <a:tc>
                  <a:txBody>
                    <a:bodyPr/>
                    <a:lstStyle/>
                    <a:p>
                      <a:pPr lvl="0" algn="l">
                        <a:tabLst>
                          <a:tab pos="457200" algn="l"/>
                          <a:tab pos="2743200" algn="r"/>
                          <a:tab pos="5486400" algn="r"/>
                        </a:tabLst>
                        <a:defRPr b="0" i="0" sz="1800"/>
                      </a:pPr>
                      <a:r>
                        <a:rPr sz="1000">
                          <a:solidFill>
                            <a:srgbClr val="FFFFFF"/>
                          </a:solidFill>
                        </a:rPr>
                        <a:t/>
                      </a:r>
                    </a:p>
                  </a:txBody>
                  <a:tcPr marL="0" marR="0" marT="0" marB="0" anchor="b" anchorCtr="0" horzOverflow="overflow">
                    <a:lnL w="12700">
                      <a:miter lim="400000"/>
                    </a:lnL>
                    <a:lnR w="12700">
                      <a:miter lim="400000"/>
                    </a:lnR>
                    <a:lnT w="12700">
                      <a:miter lim="400000"/>
                    </a:lnT>
                    <a:lnB w="12700">
                      <a:miter lim="400000"/>
                    </a:lnB>
                    <a:noFill/>
                  </a:tcPr>
                </a:tc>
                <a:tc>
                  <a:txBody>
                    <a:bodyPr/>
                    <a:lstStyle/>
                    <a:p>
                      <a:pPr lvl="0" algn="l">
                        <a:defRPr b="0" i="0" sz="1800"/>
                      </a:pPr>
                      <a:r>
                        <a:rPr sz="1000">
                          <a:solidFill>
                            <a:srgbClr val="FFFFFF"/>
                          </a:solidFill>
                          <a:latin typeface="Times Roman"/>
                          <a:ea typeface="Times Roman"/>
                          <a:cs typeface="Times Roman"/>
                          <a:sym typeface="Times Roman"/>
                        </a:rPr>
                        <a:t/>
                      </a:r>
                    </a:p>
                  </a:txBody>
                  <a:tcPr marL="0" marR="0" marT="0" marB="0" anchor="b" anchorCtr="0" horzOverflow="overflow">
                    <a:lnL w="12700">
                      <a:miter lim="400000"/>
                    </a:lnL>
                    <a:lnR w="12700">
                      <a:miter lim="400000"/>
                    </a:lnR>
                    <a:lnT w="12700">
                      <a:miter lim="400000"/>
                    </a:lnT>
                    <a:lnB w="12700">
                      <a:miter lim="400000"/>
                    </a:lnB>
                    <a:noFill/>
                  </a:tcPr>
                </a:tc>
                <a:tc>
                  <a:txBody>
                    <a:bodyPr/>
                    <a:lstStyle/>
                    <a:p>
                      <a:pPr lvl="0">
                        <a:defRPr b="0" i="0" sz="1800"/>
                      </a:pPr>
                      <a:r>
                        <a:rPr sz="1000">
                          <a:latin typeface="Arial Bold"/>
                          <a:ea typeface="Arial Bold"/>
                          <a:cs typeface="Arial Bold"/>
                          <a:sym typeface="Arial Bold"/>
                        </a:rPr>
                        <a:t>STATIC-99R CODING FORM</a:t>
                      </a:r>
                    </a:p>
                  </a:txBody>
                  <a:tcPr marL="0" marR="0" marT="0" marB="0" anchor="b" anchorCtr="0" horzOverflow="overflow">
                    <a:lnL w="12700">
                      <a:miter lim="400000"/>
                    </a:lnL>
                    <a:lnR w="12700">
                      <a:miter lim="400000"/>
                    </a:lnR>
                    <a:lnT w="12700">
                      <a:miter lim="400000"/>
                    </a:lnT>
                    <a:lnB w="12700">
                      <a:miter lim="400000"/>
                    </a:lnB>
                    <a:noFill/>
                  </a:tcPr>
                </a:tc>
              </a:tr>
            </a:tbl>
          </a:graphicData>
        </a:graphic>
      </p:graphicFrame>
      <p:graphicFrame>
        <p:nvGraphicFramePr>
          <p:cNvPr id="66" name="Table 66"/>
          <p:cNvGraphicFramePr/>
          <p:nvPr/>
        </p:nvGraphicFramePr>
        <p:xfrm>
          <a:off x="1219200" y="381000"/>
          <a:ext cx="6096000" cy="44828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2732087"/>
                <a:gridCol w="1879600"/>
                <a:gridCol w="1484312"/>
              </a:tblGrid>
              <a:tr h="269875">
                <a:tc>
                  <a:txBody>
                    <a:bodyPr/>
                    <a:lstStyle/>
                    <a:p>
                      <a:pPr lvl="0" algn="l">
                        <a:spcBef>
                          <a:spcPts val="100"/>
                        </a:spcBef>
                        <a:defRPr b="0" i="0" sz="1800"/>
                      </a:pPr>
                      <a:r>
                        <a:rPr sz="700"/>
                        <a:t>Name</a:t>
                      </a:r>
                      <a:endParaRPr sz="1000">
                        <a:latin typeface="Times Roman"/>
                        <a:ea typeface="Times Roman"/>
                        <a:cs typeface="Times Roman"/>
                        <a:sym typeface="Times Roman"/>
                      </a:endParaRPr>
                    </a:p>
                    <a:p>
                      <a:pPr lvl="0" algn="l">
                        <a:spcBef>
                          <a:spcPts val="100"/>
                        </a:spcBef>
                        <a:defRPr b="0" i="0" sz="1800"/>
                      </a:pPr>
                      <a:r>
                        <a:rPr sz="900"/>
                        <a:t>     </a:t>
                      </a:r>
                    </a:p>
                  </a:txBody>
                  <a:tcPr marL="0" marR="0" marT="0" marB="0" anchor="t"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noFill/>
                  </a:tcPr>
                </a:tc>
                <a:tc>
                  <a:txBody>
                    <a:bodyPr/>
                    <a:lstStyle/>
                    <a:p>
                      <a:pPr lvl="0" algn="l">
                        <a:spcBef>
                          <a:spcPts val="100"/>
                        </a:spcBef>
                        <a:defRPr b="0" i="0" sz="1800"/>
                      </a:pPr>
                      <a:r>
                        <a:rPr sz="700"/>
                        <a:t>DOC Number</a:t>
                      </a:r>
                      <a:endParaRPr sz="1000">
                        <a:latin typeface="Times Roman"/>
                        <a:ea typeface="Times Roman"/>
                        <a:cs typeface="Times Roman"/>
                        <a:sym typeface="Times Roman"/>
                      </a:endParaRPr>
                    </a:p>
                    <a:p>
                      <a:pPr lvl="0" algn="l">
                        <a:spcBef>
                          <a:spcPts val="100"/>
                        </a:spcBef>
                        <a:defRPr b="0" i="0" sz="1800"/>
                      </a:pPr>
                      <a:r>
                        <a:rPr sz="900"/>
                        <a:t>     </a:t>
                      </a:r>
                    </a:p>
                  </a:txBody>
                  <a:tcPr marL="0" marR="0" marT="0" marB="0" anchor="t"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noFill/>
                  </a:tcPr>
                </a:tc>
                <a:tc>
                  <a:txBody>
                    <a:bodyPr/>
                    <a:lstStyle/>
                    <a:p>
                      <a:pPr lvl="0" algn="l">
                        <a:spcBef>
                          <a:spcPts val="100"/>
                        </a:spcBef>
                        <a:defRPr b="0" i="0" sz="1800"/>
                      </a:pPr>
                      <a:r>
                        <a:rPr sz="700"/>
                        <a:t>Date</a:t>
                      </a:r>
                      <a:endParaRPr sz="1000">
                        <a:latin typeface="Times Roman"/>
                        <a:ea typeface="Times Roman"/>
                        <a:cs typeface="Times Roman"/>
                        <a:sym typeface="Times Roman"/>
                      </a:endParaRPr>
                    </a:p>
                    <a:p>
                      <a:pPr lvl="0" algn="l">
                        <a:spcBef>
                          <a:spcPts val="100"/>
                        </a:spcBef>
                        <a:defRPr b="0" i="0" sz="1800"/>
                      </a:pPr>
                      <a:r>
                        <a:rPr sz="900"/>
                        <a:t>     </a:t>
                      </a:r>
                    </a:p>
                  </a:txBody>
                  <a:tcPr marL="0" marR="0" marT="0" marB="0" anchor="t"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noFill/>
                  </a:tcPr>
                </a:tc>
              </a:tr>
            </a:tbl>
          </a:graphicData>
        </a:graphic>
      </p:graphicFrame>
      <p:pic>
        <p:nvPicPr>
          <p:cNvPr id="67" name="image.png"/>
          <p:cNvPicPr/>
          <p:nvPr/>
        </p:nvPicPr>
        <p:blipFill>
          <a:blip r:embed="rId2">
            <a:extLst/>
          </a:blip>
          <a:stretch>
            <a:fillRect/>
          </a:stretch>
        </p:blipFill>
        <p:spPr>
          <a:xfrm>
            <a:off x="1597025" y="725487"/>
            <a:ext cx="5456238" cy="4664076"/>
          </a:xfrm>
          <a:prstGeom prst="rect">
            <a:avLst/>
          </a:prstGeom>
          <a:ln w="12700">
            <a:miter lim="400000"/>
          </a:ln>
        </p:spPr>
      </p:pic>
      <p:pic>
        <p:nvPicPr>
          <p:cNvPr id="68" name="image.png"/>
          <p:cNvPicPr/>
          <p:nvPr/>
        </p:nvPicPr>
        <p:blipFill>
          <a:blip r:embed="rId3">
            <a:extLst/>
          </a:blip>
          <a:stretch>
            <a:fillRect/>
          </a:stretch>
        </p:blipFill>
        <p:spPr>
          <a:xfrm>
            <a:off x="1444625" y="5364162"/>
            <a:ext cx="5662613" cy="268288"/>
          </a:xfrm>
          <a:prstGeom prst="rect">
            <a:avLst/>
          </a:prstGeom>
          <a:ln w="12700">
            <a:miter lim="400000"/>
          </a:ln>
        </p:spPr>
      </p:pic>
      <p:graphicFrame>
        <p:nvGraphicFramePr>
          <p:cNvPr id="69" name="Table 69"/>
          <p:cNvGraphicFramePr/>
          <p:nvPr/>
        </p:nvGraphicFramePr>
        <p:xfrm>
          <a:off x="1371600" y="5638800"/>
          <a:ext cx="6096000" cy="1793131"/>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61925"/>
                <a:gridCol w="4224337"/>
                <a:gridCol w="798512"/>
                <a:gridCol w="911225"/>
              </a:tblGrid>
              <a:tr h="152400">
                <a:tc>
                  <a:txBody>
                    <a:bodyPr/>
                    <a:lstStyle/>
                    <a:p>
                      <a:pPr lvl="0" algn="l">
                        <a:defRPr b="0" i="0" sz="1800"/>
                      </a:pPr>
                      <a:r>
                        <a:rPr sz="1000"/>
                        <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u="sng">
                          <a:latin typeface="Arial Bold"/>
                          <a:ea typeface="Arial Bold"/>
                          <a:cs typeface="Arial Bold"/>
                          <a:sym typeface="Arial Bold"/>
                        </a:rPr>
                        <a:t>TRANSLATING STATIC 99 SCORES INTO NOTIFICATION LEVELS:</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u="sng">
                          <a:latin typeface="Arial Bold"/>
                          <a:ea typeface="Arial Bold"/>
                          <a:cs typeface="Arial Bold"/>
                          <a:sym typeface="Arial Bold"/>
                        </a:rPr>
                        <a:t>Score</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u="sng">
                          <a:latin typeface="Arial Bold"/>
                          <a:ea typeface="Arial Bold"/>
                          <a:cs typeface="Arial Bold"/>
                          <a:sym typeface="Arial Bold"/>
                        </a:rPr>
                        <a:t>Level</a:t>
                      </a:r>
                    </a:p>
                  </a:txBody>
                  <a:tcPr marL="0" marR="0" marT="0" marB="0" anchor="t" anchorCtr="0" horzOverflow="overflow">
                    <a:lnL w="12700">
                      <a:miter lim="400000"/>
                    </a:lnL>
                    <a:lnR w="12700">
                      <a:miter lim="400000"/>
                    </a:lnR>
                    <a:lnT w="12700">
                      <a:miter lim="400000"/>
                    </a:lnT>
                    <a:lnB w="12700">
                      <a:miter lim="400000"/>
                    </a:lnB>
                    <a:noFill/>
                  </a:tcPr>
                </a:tc>
              </a:tr>
              <a:tr h="182562">
                <a:tc>
                  <a:txBody>
                    <a:bodyPr/>
                    <a:lstStyle/>
                    <a:p>
                      <a:pPr lvl="0" algn="l">
                        <a:defRPr b="0" i="0" sz="1800"/>
                      </a:pPr>
                      <a:r>
                        <a:rPr sz="1000"/>
                        <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200">
                          <a:latin typeface="Times Roman"/>
                          <a:ea typeface="Times Roman"/>
                          <a:cs typeface="Times Roman"/>
                          <a:sym typeface="Times Roman"/>
                        </a:rPr>
                        <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a:t>-3 to 3</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a:t>I</a:t>
                      </a:r>
                    </a:p>
                  </a:txBody>
                  <a:tcPr marL="0" marR="0" marT="0" marB="0" anchor="t" anchorCtr="0" horzOverflow="overflow">
                    <a:lnL w="12700">
                      <a:miter lim="400000"/>
                    </a:lnL>
                    <a:lnR w="12700">
                      <a:miter lim="400000"/>
                    </a:lnR>
                    <a:lnT w="12700">
                      <a:miter lim="400000"/>
                    </a:lnT>
                    <a:lnB w="12700">
                      <a:miter lim="400000"/>
                    </a:lnB>
                    <a:noFill/>
                  </a:tcPr>
                </a:tc>
              </a:tr>
              <a:tr h="184150">
                <a:tc>
                  <a:txBody>
                    <a:bodyPr/>
                    <a:lstStyle/>
                    <a:p>
                      <a:pPr lvl="0" algn="l">
                        <a:defRPr b="0" i="0" sz="1800"/>
                      </a:pPr>
                      <a:r>
                        <a:rPr sz="1000"/>
                        <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200">
                          <a:latin typeface="Times Roman"/>
                          <a:ea typeface="Times Roman"/>
                          <a:cs typeface="Times Roman"/>
                          <a:sym typeface="Times Roman"/>
                        </a:rPr>
                        <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a:t>4 to 5</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a:t>II</a:t>
                      </a:r>
                    </a:p>
                  </a:txBody>
                  <a:tcPr marL="0" marR="0" marT="0" marB="0" anchor="t" anchorCtr="0" horzOverflow="overflow">
                    <a:lnL w="12700">
                      <a:miter lim="400000"/>
                    </a:lnL>
                    <a:lnR w="12700">
                      <a:miter lim="400000"/>
                    </a:lnR>
                    <a:lnT w="12700">
                      <a:miter lim="400000"/>
                    </a:lnT>
                    <a:lnB w="12700">
                      <a:miter lim="400000"/>
                    </a:lnB>
                    <a:noFill/>
                  </a:tcPr>
                </a:tc>
              </a:tr>
              <a:tr h="182562">
                <a:tc>
                  <a:txBody>
                    <a:bodyPr/>
                    <a:lstStyle/>
                    <a:p>
                      <a:pPr lvl="0" algn="l">
                        <a:defRPr b="0" i="0" sz="1800"/>
                      </a:pPr>
                      <a:r>
                        <a:rPr sz="1000"/>
                        <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200">
                          <a:latin typeface="Times Roman"/>
                          <a:ea typeface="Times Roman"/>
                          <a:cs typeface="Times Roman"/>
                          <a:sym typeface="Times Roman"/>
                        </a:rPr>
                        <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a:t>6+</a:t>
                      </a:r>
                    </a:p>
                  </a:txBody>
                  <a:tcPr marL="0" marR="0" marT="0" marB="0" anchor="t" anchorCtr="0" horzOverflow="overflow">
                    <a:lnL w="12700">
                      <a:miter lim="400000"/>
                    </a:lnL>
                    <a:lnR w="12700">
                      <a:miter lim="400000"/>
                    </a:lnR>
                    <a:lnT w="12700">
                      <a:miter lim="400000"/>
                    </a:lnT>
                    <a:lnB w="12700">
                      <a:miter lim="400000"/>
                    </a:lnB>
                    <a:noFill/>
                  </a:tcPr>
                </a:tc>
                <a:tc>
                  <a:txBody>
                    <a:bodyPr/>
                    <a:lstStyle/>
                    <a:p>
                      <a:pPr lvl="0" algn="l">
                        <a:defRPr b="0" i="0" sz="1800"/>
                      </a:pPr>
                      <a:r>
                        <a:rPr sz="1000"/>
                        <a:t>III</a:t>
                      </a:r>
                    </a:p>
                  </a:txBody>
                  <a:tcPr marL="0" marR="0" marT="0" marB="0" anchor="t" anchorCtr="0" horzOverflow="overflow">
                    <a:lnL w="12700">
                      <a:miter lim="400000"/>
                    </a:lnL>
                    <a:lnR w="12700">
                      <a:miter lim="400000"/>
                    </a:lnR>
                    <a:lnT w="12700">
                      <a:miter lim="400000"/>
                    </a:lnT>
                    <a:lnB w="12700">
                      <a:miter lim="400000"/>
                    </a:lnB>
                    <a:noFill/>
                  </a:tcPr>
                </a:tc>
              </a:tr>
            </a:tbl>
          </a:graphicData>
        </a:graphic>
      </p:graphicFrame>
    </p:spTree>
  </p:cSld>
  <p:clrMapOvr>
    <a:masterClrMapping/>
  </p:clrMapOvr>
  <p:transition spd="fast" advClick="1">
    <p:dissolve/>
  </p:transition>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defTabSz="365760">
              <a:defRPr sz="1800">
                <a:solidFill>
                  <a:srgbClr val="000000"/>
                </a:solidFill>
              </a:defRPr>
            </a:pPr>
            <a:br>
              <a:rPr sz="1840">
                <a:solidFill>
                  <a:srgbClr val="FFFFFF"/>
                </a:solidFill>
              </a:rPr>
            </a:br>
            <a:br>
              <a:rPr sz="1840">
                <a:solidFill>
                  <a:srgbClr val="FFFFFF"/>
                </a:solidFill>
              </a:rPr>
            </a:br>
            <a:r>
              <a:rPr sz="1640">
                <a:solidFill>
                  <a:srgbClr val="FFFFFF"/>
                </a:solidFill>
              </a:rPr>
              <a:t>STATIC-99R Revised Age Weights   </a:t>
            </a:r>
            <a:br>
              <a:rPr sz="1640">
                <a:solidFill>
                  <a:srgbClr val="FFFFFF"/>
                </a:solidFill>
              </a:rPr>
            </a:br>
            <a:br>
              <a:rPr sz="1640">
                <a:solidFill>
                  <a:srgbClr val="FFFFFF"/>
                </a:solidFill>
              </a:rPr>
            </a:br>
          </a:p>
        </p:txBody>
      </p:sp>
      <p:sp>
        <p:nvSpPr>
          <p:cNvPr id="72" name="Shape 72"/>
          <p:cNvSpPr/>
          <p:nvPr>
            <p:ph type="body" idx="4294967295"/>
          </p:nvPr>
        </p:nvSpPr>
        <p:spPr>
          <a:xfrm>
            <a:off x="228600" y="1371600"/>
            <a:ext cx="8686800" cy="5029200"/>
          </a:xfrm>
          <a:prstGeom prst="rect">
            <a:avLst/>
          </a:prstGeom>
        </p:spPr>
        <p:txBody>
          <a:bodyPr lIns="0" tIns="0" rIns="0" bIns="0">
            <a:normAutofit fontScale="100000" lnSpcReduction="0"/>
          </a:bodyPr>
          <a:lstStyle/>
          <a:p>
            <a:pPr lvl="0" marL="487680" indent="-487680">
              <a:spcBef>
                <a:spcPts val="500"/>
              </a:spcBef>
              <a:buChar char="⦿"/>
              <a:defRPr sz="1800">
                <a:solidFill>
                  <a:srgbClr val="000000"/>
                </a:solidFill>
              </a:defRPr>
            </a:pPr>
            <a:r>
              <a:rPr sz="2400">
                <a:solidFill>
                  <a:srgbClr val="FFFFFF"/>
                </a:solidFill>
              </a:rPr>
              <a:t>Similar to other crime types, sexual offending tends to decrease steadily with age. </a:t>
            </a:r>
            <a:endParaRPr sz="2400">
              <a:solidFill>
                <a:srgbClr val="FFFFFF"/>
              </a:solidFill>
            </a:endParaRPr>
          </a:p>
          <a:p>
            <a:pPr lvl="0" marL="487680" indent="-487680">
              <a:spcBef>
                <a:spcPts val="500"/>
              </a:spcBef>
              <a:buChar char="⦿"/>
              <a:defRPr sz="1800">
                <a:solidFill>
                  <a:srgbClr val="000000"/>
                </a:solidFill>
              </a:defRPr>
            </a:pPr>
            <a:r>
              <a:rPr sz="2400">
                <a:solidFill>
                  <a:srgbClr val="FFFFFF"/>
                </a:solidFill>
              </a:rPr>
              <a:t>Research with additional samples was undertaken to further examine the contribution of age at release in the prediction of sexual recidivism, resulting in the development of new age weights. </a:t>
            </a:r>
            <a:endParaRPr sz="2400">
              <a:solidFill>
                <a:srgbClr val="FFFFFF"/>
              </a:solidFill>
            </a:endParaRPr>
          </a:p>
          <a:p>
            <a:pPr lvl="0" marL="487680" indent="-487680">
              <a:spcBef>
                <a:spcPts val="500"/>
              </a:spcBef>
              <a:buChar char="⦿"/>
              <a:defRPr sz="1800">
                <a:solidFill>
                  <a:srgbClr val="000000"/>
                </a:solidFill>
              </a:defRPr>
            </a:pPr>
            <a:r>
              <a:rPr sz="2400">
                <a:solidFill>
                  <a:srgbClr val="FFFFFF"/>
                </a:solidFill>
              </a:rPr>
              <a:t>Conclusion: Original Static-99 didn’t fully account for age at release and the new age weighting had greater predictive accuracy.</a:t>
            </a:r>
            <a:endParaRPr sz="2400">
              <a:solidFill>
                <a:srgbClr val="FFFFFF"/>
              </a:solidFill>
            </a:endParaRPr>
          </a:p>
          <a:p>
            <a:pPr lvl="0" marL="487680" indent="-487680">
              <a:buChar char="⦿"/>
              <a:defRPr sz="1800">
                <a:solidFill>
                  <a:srgbClr val="000000"/>
                </a:solidFill>
              </a:defRPr>
            </a:pPr>
            <a:r>
              <a:rPr sz="2400">
                <a:solidFill>
                  <a:srgbClr val="FFFFFF"/>
                </a:solidFill>
              </a:rPr>
              <a:t>Static-99R sufficiently accounts for age in both rapist and child molester groups.  	</a:t>
            </a:r>
            <a:r>
              <a:rPr sz="3000">
                <a:solidFill>
                  <a:srgbClr val="FFFFFF"/>
                </a:solidFill>
              </a:rPr>
              <a:t>	</a:t>
            </a:r>
          </a:p>
        </p:txBody>
      </p:sp>
    </p:spTree>
  </p:cSld>
  <p:clrMapOvr>
    <a:masterClrMapping/>
  </p:clrMapOvr>
  <p:transition spd="fast" advClick="1">
    <p:dissolve/>
  </p:transition>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Static-99R</a:t>
            </a:r>
          </a:p>
        </p:txBody>
      </p:sp>
      <p:sp>
        <p:nvSpPr>
          <p:cNvPr id="75" name="Shape 75"/>
          <p:cNvSpPr/>
          <p:nvPr>
            <p:ph type="body" idx="4294967295"/>
          </p:nvPr>
        </p:nvSpPr>
        <p:spPr>
          <a:xfrm>
            <a:off x="949325" y="1981200"/>
            <a:ext cx="3756025" cy="4114800"/>
          </a:xfrm>
          <a:prstGeom prst="rect">
            <a:avLst/>
          </a:prstGeom>
        </p:spPr>
        <p:txBody>
          <a:bodyPr lIns="0" tIns="0" rIns="0" bIns="0">
            <a:normAutofit fontScale="100000" lnSpcReduction="0"/>
          </a:bodyPr>
          <a:lstStyle/>
          <a:p>
            <a:pPr lvl="0">
              <a:spcBef>
                <a:spcPts val="600"/>
              </a:spcBef>
              <a:buChar char="⦿"/>
              <a:defRPr sz="1800">
                <a:solidFill>
                  <a:srgbClr val="000000"/>
                </a:solidFill>
              </a:defRPr>
            </a:pPr>
            <a:r>
              <a:rPr sz="2600">
                <a:solidFill>
                  <a:srgbClr val="FFFFFF"/>
                </a:solidFill>
              </a:rPr>
              <a:t>Age 18-60+</a:t>
            </a:r>
            <a:endParaRPr sz="2600">
              <a:solidFill>
                <a:srgbClr val="FFFFFF"/>
              </a:solidFill>
            </a:endParaRPr>
          </a:p>
          <a:p>
            <a:pPr lvl="0">
              <a:spcBef>
                <a:spcPts val="600"/>
              </a:spcBef>
              <a:buChar char="⦿"/>
              <a:defRPr sz="1800">
                <a:solidFill>
                  <a:srgbClr val="000000"/>
                </a:solidFill>
              </a:defRPr>
            </a:pPr>
            <a:r>
              <a:rPr sz="2600">
                <a:solidFill>
                  <a:srgbClr val="FFFFFF"/>
                </a:solidFill>
              </a:rPr>
              <a:t>Ever lived with</a:t>
            </a:r>
            <a:endParaRPr sz="2600">
              <a:solidFill>
                <a:srgbClr val="FFFFFF"/>
              </a:solidFill>
            </a:endParaRPr>
          </a:p>
          <a:p>
            <a:pPr lvl="0">
              <a:spcBef>
                <a:spcPts val="600"/>
              </a:spcBef>
              <a:buChar char="⦿"/>
              <a:defRPr sz="1800">
                <a:solidFill>
                  <a:srgbClr val="000000"/>
                </a:solidFill>
              </a:defRPr>
            </a:pPr>
            <a:r>
              <a:rPr sz="2600">
                <a:solidFill>
                  <a:srgbClr val="FFFFFF"/>
                </a:solidFill>
              </a:rPr>
              <a:t>Index non-sexual violence convictions</a:t>
            </a:r>
            <a:endParaRPr sz="2600">
              <a:solidFill>
                <a:srgbClr val="FFFFFF"/>
              </a:solidFill>
            </a:endParaRPr>
          </a:p>
          <a:p>
            <a:pPr lvl="0">
              <a:spcBef>
                <a:spcPts val="600"/>
              </a:spcBef>
              <a:buChar char="⦿"/>
              <a:defRPr sz="1800">
                <a:solidFill>
                  <a:srgbClr val="000000"/>
                </a:solidFill>
              </a:defRPr>
            </a:pPr>
            <a:r>
              <a:rPr sz="2600">
                <a:solidFill>
                  <a:srgbClr val="FFFFFF"/>
                </a:solidFill>
              </a:rPr>
              <a:t>Prior non-sexual violence convictions</a:t>
            </a:r>
            <a:endParaRPr sz="2600">
              <a:solidFill>
                <a:srgbClr val="FFFFFF"/>
              </a:solidFill>
            </a:endParaRPr>
          </a:p>
          <a:p>
            <a:pPr lvl="0">
              <a:spcBef>
                <a:spcPts val="600"/>
              </a:spcBef>
              <a:buChar char="⦿"/>
              <a:defRPr sz="1800">
                <a:solidFill>
                  <a:srgbClr val="000000"/>
                </a:solidFill>
              </a:defRPr>
            </a:pPr>
            <a:r>
              <a:rPr sz="2600">
                <a:solidFill>
                  <a:srgbClr val="FFFFFF"/>
                </a:solidFill>
              </a:rPr>
              <a:t>Prior sex offenses</a:t>
            </a:r>
          </a:p>
        </p:txBody>
      </p:sp>
      <p:sp>
        <p:nvSpPr>
          <p:cNvPr id="76" name="Shape 76"/>
          <p:cNvSpPr/>
          <p:nvPr/>
        </p:nvSpPr>
        <p:spPr>
          <a:xfrm>
            <a:off x="4854575" y="1981200"/>
            <a:ext cx="3756025" cy="315353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marL="419100" indent="-382587">
              <a:spcBef>
                <a:spcPts val="600"/>
              </a:spcBef>
              <a:buClr>
                <a:srgbClr val="0F6FC6"/>
              </a:buClr>
              <a:buSzPct val="80000"/>
              <a:buFont typeface="Wingdings 2"/>
              <a:buChar char="⦿"/>
            </a:pPr>
            <a:r>
              <a:rPr sz="2600">
                <a:solidFill>
                  <a:srgbClr val="FFFFFF"/>
                </a:solidFill>
              </a:rPr>
              <a:t>Prior sentencing dates</a:t>
            </a:r>
            <a:endParaRPr sz="2600">
              <a:solidFill>
                <a:srgbClr val="FFFFFF"/>
              </a:solidFill>
            </a:endParaRPr>
          </a:p>
          <a:p>
            <a:pPr lvl="0" marL="419100" indent="-382587">
              <a:spcBef>
                <a:spcPts val="600"/>
              </a:spcBef>
              <a:buClr>
                <a:srgbClr val="0F6FC6"/>
              </a:buClr>
              <a:buSzPct val="80000"/>
              <a:buFont typeface="Wingdings 2"/>
              <a:buChar char="⦿"/>
            </a:pPr>
            <a:r>
              <a:rPr sz="2600">
                <a:solidFill>
                  <a:srgbClr val="FFFFFF"/>
                </a:solidFill>
              </a:rPr>
              <a:t>Non-contact sex offense convictions</a:t>
            </a:r>
            <a:endParaRPr sz="2600">
              <a:solidFill>
                <a:srgbClr val="FFFFFF"/>
              </a:solidFill>
            </a:endParaRPr>
          </a:p>
          <a:p>
            <a:pPr lvl="0" marL="419100" indent="-382587">
              <a:spcBef>
                <a:spcPts val="600"/>
              </a:spcBef>
              <a:buClr>
                <a:srgbClr val="0F6FC6"/>
              </a:buClr>
              <a:buSzPct val="80000"/>
              <a:buFont typeface="Wingdings 2"/>
              <a:buChar char="⦿"/>
            </a:pPr>
            <a:r>
              <a:rPr sz="2600">
                <a:solidFill>
                  <a:srgbClr val="FFFFFF"/>
                </a:solidFill>
              </a:rPr>
              <a:t>Unrelated victims</a:t>
            </a:r>
            <a:endParaRPr sz="2600">
              <a:solidFill>
                <a:srgbClr val="FFFFFF"/>
              </a:solidFill>
            </a:endParaRPr>
          </a:p>
          <a:p>
            <a:pPr lvl="0" marL="419100" indent="-382587">
              <a:spcBef>
                <a:spcPts val="600"/>
              </a:spcBef>
              <a:buClr>
                <a:srgbClr val="0F6FC6"/>
              </a:buClr>
              <a:buSzPct val="80000"/>
              <a:buFont typeface="Wingdings 2"/>
              <a:buChar char="⦿"/>
            </a:pPr>
            <a:r>
              <a:rPr sz="2600">
                <a:solidFill>
                  <a:srgbClr val="FFFFFF"/>
                </a:solidFill>
              </a:rPr>
              <a:t>Stranger victims</a:t>
            </a:r>
            <a:endParaRPr sz="2600">
              <a:solidFill>
                <a:srgbClr val="FFFFFF"/>
              </a:solidFill>
            </a:endParaRPr>
          </a:p>
          <a:p>
            <a:pPr lvl="0" marL="419100" indent="-382587">
              <a:spcBef>
                <a:spcPts val="600"/>
              </a:spcBef>
              <a:buClr>
                <a:srgbClr val="0F6FC6"/>
              </a:buClr>
              <a:buSzPct val="80000"/>
              <a:buFont typeface="Wingdings 2"/>
              <a:buChar char="⦿"/>
            </a:pPr>
            <a:r>
              <a:rPr sz="2600">
                <a:solidFill>
                  <a:srgbClr val="FFFFFF"/>
                </a:solidFill>
              </a:rPr>
              <a:t>Male victims</a:t>
            </a:r>
          </a:p>
        </p:txBody>
      </p:sp>
    </p:spTree>
  </p:cSld>
  <p:clrMapOvr>
    <a:masterClrMapping/>
  </p:clrMapOvr>
  <p:transition spd="fast" advClick="1">
    <p:dissolve/>
  </p:transition>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78" name="image.png"/>
          <p:cNvPicPr/>
          <p:nvPr/>
        </p:nvPicPr>
        <p:blipFill>
          <a:blip r:embed="rId2">
            <a:extLst/>
          </a:blip>
          <a:stretch>
            <a:fillRect/>
          </a:stretch>
        </p:blipFill>
        <p:spPr>
          <a:xfrm>
            <a:off x="427037" y="3200400"/>
            <a:ext cx="6827838" cy="2438400"/>
          </a:xfrm>
          <a:prstGeom prst="rect">
            <a:avLst/>
          </a:prstGeom>
          <a:ln w="12700">
            <a:miter lim="400000"/>
          </a:ln>
        </p:spPr>
      </p:pic>
    </p:spTree>
  </p:cSld>
  <p:clrMapOvr>
    <a:masterClrMapping/>
  </p:clrMapOvr>
  <p:transition spd="fast" advClick="1">
    <p:dissolve/>
  </p:transition>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Shape 80"/>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 1           Young 		</a:t>
            </a:r>
            <a:r>
              <a:rPr sz="1100">
                <a:solidFill>
                  <a:srgbClr val="FFFFFF"/>
                </a:solidFill>
              </a:rPr>
              <a:t>Coding  Rules page 23</a:t>
            </a:r>
          </a:p>
        </p:txBody>
      </p:sp>
      <p:sp>
        <p:nvSpPr>
          <p:cNvPr id="81" name="Shape 81"/>
          <p:cNvSpPr/>
          <p:nvPr>
            <p:ph type="body" idx="4294967295"/>
          </p:nvPr>
        </p:nvSpPr>
        <p:spPr>
          <a:xfrm>
            <a:off x="457200" y="1295400"/>
            <a:ext cx="7620000" cy="5105400"/>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latin typeface="Arial Bold"/>
                <a:ea typeface="Arial Bold"/>
                <a:cs typeface="Arial Bold"/>
                <a:sym typeface="Arial Bold"/>
              </a:rPr>
              <a:t>Basic Principle</a:t>
            </a:r>
            <a:r>
              <a:rPr sz="3000">
                <a:solidFill>
                  <a:srgbClr val="FFFFFF"/>
                </a:solidFill>
              </a:rPr>
              <a:t>:  Sex recidivism more likely in younger years than later years.</a:t>
            </a:r>
            <a:endParaRPr sz="3000">
              <a:solidFill>
                <a:srgbClr val="FFFFFF"/>
              </a:solidFill>
            </a:endParaRPr>
          </a:p>
          <a:p>
            <a:pPr lvl="0">
              <a:buChar char="⦿"/>
              <a:defRPr sz="1800">
                <a:solidFill>
                  <a:srgbClr val="000000"/>
                </a:solidFill>
              </a:defRPr>
            </a:pPr>
            <a:r>
              <a:rPr sz="3000">
                <a:solidFill>
                  <a:srgbClr val="FFFFFF"/>
                </a:solidFill>
                <a:latin typeface="Arial Bold"/>
                <a:ea typeface="Arial Bold"/>
                <a:cs typeface="Arial Bold"/>
                <a:sym typeface="Arial Bold"/>
              </a:rPr>
              <a:t>Information needed</a:t>
            </a:r>
            <a:r>
              <a:rPr sz="3000">
                <a:solidFill>
                  <a:srgbClr val="FFFFFF"/>
                </a:solidFill>
              </a:rPr>
              <a:t>:  Confirmed DOB</a:t>
            </a:r>
            <a:endParaRPr sz="3000">
              <a:solidFill>
                <a:srgbClr val="FFFFFF"/>
              </a:solidFill>
            </a:endParaRPr>
          </a:p>
          <a:p>
            <a:pPr lvl="0">
              <a:buChar char="⦿"/>
              <a:defRPr sz="1800">
                <a:solidFill>
                  <a:srgbClr val="000000"/>
                </a:solidFill>
              </a:defRPr>
            </a:pPr>
            <a:r>
              <a:rPr sz="3000">
                <a:solidFill>
                  <a:srgbClr val="FFFFFF"/>
                </a:solidFill>
                <a:latin typeface="Arial Bold"/>
                <a:ea typeface="Arial Bold"/>
                <a:cs typeface="Arial Bold"/>
                <a:sym typeface="Arial Bold"/>
              </a:rPr>
              <a:t>Basic Rule</a:t>
            </a:r>
            <a:r>
              <a:rPr sz="3000">
                <a:solidFill>
                  <a:srgbClr val="FFFFFF"/>
                </a:solidFill>
              </a:rPr>
              <a:t>:  Score -3 to 1 point depending on the age of offender at time of release for most recent sex offense.</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Between 18 and 34.99, score “1”</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35 to 39.9, score “0”</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40 to 59.9, score “-1”</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60 or older, score “-3”</a:t>
            </a:r>
          </a:p>
        </p:txBody>
      </p:sp>
    </p:spTree>
  </p:cSld>
  <p:clrMapOvr>
    <a:masterClrMapping/>
  </p:clrMapOvr>
  <p:transition spd="fast" advClick="1">
    <p:dissolve/>
  </p:transition>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Shape 83"/>
          <p:cNvSpPr/>
          <p:nvPr>
            <p:ph type="title" idx="4294967295"/>
          </p:nvPr>
        </p:nvSpPr>
        <p:spPr>
          <a:xfrm>
            <a:off x="457200" y="274637"/>
            <a:ext cx="7467600" cy="106363"/>
          </a:xfrm>
          <a:prstGeom prst="rect">
            <a:avLst/>
          </a:prstGeom>
        </p:spPr>
        <p:txBody>
          <a:bodyPr lIns="0" tIns="0" rIns="0" bIns="0">
            <a:normAutofit fontScale="100000" lnSpcReduction="0"/>
          </a:bodyPr>
          <a:lstStyle/>
          <a:p>
            <a:pPr lvl="0" defTabSz="365760">
              <a:defRPr sz="1840"/>
            </a:pPr>
          </a:p>
        </p:txBody>
      </p:sp>
      <p:sp>
        <p:nvSpPr>
          <p:cNvPr id="84" name="Shape 84"/>
          <p:cNvSpPr/>
          <p:nvPr>
            <p:ph type="body" idx="4294967295"/>
          </p:nvPr>
        </p:nvSpPr>
        <p:spPr>
          <a:xfrm>
            <a:off x="457200" y="761999"/>
            <a:ext cx="7467600" cy="5364164"/>
          </a:xfrm>
          <a:prstGeom prst="rect">
            <a:avLst/>
          </a:prstGeom>
        </p:spPr>
        <p:txBody>
          <a:bodyPr lIns="0" tIns="0" rIns="0" bIns="0">
            <a:normAutofit fontScale="100000" lnSpcReduction="0"/>
          </a:bodyPr>
          <a:lstStyle/>
          <a:p>
            <a:pPr lvl="0" marL="393594" indent="-357081">
              <a:spcBef>
                <a:spcPts val="600"/>
              </a:spcBef>
              <a:buChar char="⦿"/>
              <a:defRPr sz="1800">
                <a:solidFill>
                  <a:srgbClr val="000000"/>
                </a:solidFill>
              </a:defRPr>
            </a:pPr>
            <a:r>
              <a:rPr sz="2800">
                <a:solidFill>
                  <a:srgbClr val="FFFFFF"/>
                </a:solidFill>
              </a:rPr>
              <a:t>Static-99R may be scored months before offender’s release to the community and may advance an age scoring category by the time he is released. For assessing risk in the future, consider age on the date of release (age at exposure to risk.) </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rPr>
              <a:t>Sometimes the release date may be uncertain (eligible for parole but no release plan). Can use conditional language indicating how risk assessment would change with a delayed release date.  </a:t>
            </a:r>
          </a:p>
        </p:txBody>
      </p:sp>
    </p:spTree>
  </p:cSld>
  <p:clrMapOvr>
    <a:masterClrMapping/>
  </p:clrMapOvr>
  <p:transition spd="fast" advClick="1">
    <p:dissolve/>
  </p:transition>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 2       Ever lived with 	</a:t>
            </a:r>
            <a:r>
              <a:rPr sz="1100">
                <a:solidFill>
                  <a:srgbClr val="FFFFFF"/>
                </a:solidFill>
              </a:rPr>
              <a:t>CR page 25</a:t>
            </a:r>
          </a:p>
        </p:txBody>
      </p:sp>
      <p:sp>
        <p:nvSpPr>
          <p:cNvPr id="87" name="Shape 87"/>
          <p:cNvSpPr/>
          <p:nvPr>
            <p:ph type="body" idx="4294967295"/>
          </p:nvPr>
        </p:nvSpPr>
        <p:spPr>
          <a:xfrm>
            <a:off x="152400" y="1295400"/>
            <a:ext cx="8686800" cy="5562600"/>
          </a:xfrm>
          <a:prstGeom prst="rect">
            <a:avLst/>
          </a:prstGeom>
        </p:spPr>
        <p:txBody>
          <a:bodyPr lIns="0" tIns="0" rIns="0" bIns="0">
            <a:normAutofit fontScale="100000" lnSpcReduction="0"/>
          </a:bodyPr>
          <a:lstStyle/>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Basic Principle</a:t>
            </a:r>
            <a:r>
              <a:rPr sz="2800">
                <a:solidFill>
                  <a:srgbClr val="FFFFFF"/>
                </a:solidFill>
              </a:rPr>
              <a:t>: Research suggests having a prolonged intimate connection with someone may be a protective factor against sex offending – risk is lower with men who have been able to form intimate partnerships.</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Information required</a:t>
            </a:r>
            <a:r>
              <a:rPr sz="2800">
                <a:solidFill>
                  <a:srgbClr val="FFFFFF"/>
                </a:solidFill>
              </a:rPr>
              <a:t>: Confirmed relationship history – this is the only item that defaults in offender’s favor (scores “0” if history unknown.)</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Basic rule</a:t>
            </a:r>
            <a:r>
              <a:rPr sz="2800">
                <a:solidFill>
                  <a:srgbClr val="FFFFFF"/>
                </a:solidFill>
              </a:rPr>
              <a:t>: If offender has never had a significant,  adult intimate relationship &amp; lived together with a partner for 2 or more years score “1.”</a:t>
            </a:r>
            <a:endParaRPr sz="2800">
              <a:solidFill>
                <a:srgbClr val="FFFFFF"/>
              </a:solidFill>
            </a:endParaRPr>
          </a:p>
          <a:p>
            <a:pPr lvl="0" marL="382587" indent="-346075">
              <a:spcBef>
                <a:spcPts val="600"/>
              </a:spcBef>
              <a:buSzTx/>
              <a:buNone/>
              <a:defRPr sz="1800">
                <a:solidFill>
                  <a:srgbClr val="000000"/>
                </a:solidFill>
              </a:defRPr>
            </a:pPr>
            <a:r>
              <a:rPr sz="2800">
                <a:solidFill>
                  <a:srgbClr val="FFFFFF"/>
                </a:solidFill>
              </a:rPr>
              <a:t>.  </a:t>
            </a:r>
          </a:p>
        </p:txBody>
      </p:sp>
    </p:spTree>
  </p:cSld>
  <p:clrMapOvr>
    <a:masterClrMapping/>
  </p:clrMapOvr>
  <p:transition spd="fast" advClick="1">
    <p:dissolve/>
  </p:transition>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Shape 89"/>
          <p:cNvSpPr/>
          <p:nvPr>
            <p:ph type="title" idx="4294967295"/>
          </p:nvPr>
        </p:nvSpPr>
        <p:spPr>
          <a:xfrm>
            <a:off x="457200" y="274637"/>
            <a:ext cx="7467600" cy="1143001"/>
          </a:xfrm>
          <a:prstGeom prst="rect">
            <a:avLst/>
          </a:prstGeom>
        </p:spPr>
        <p:txBody>
          <a:bodyPr lIns="0" tIns="0" rIns="0" bIns="0">
            <a:normAutofit fontScale="100000" lnSpcReduction="0"/>
          </a:bodyPr>
          <a:lstStyle>
            <a:lvl1pPr defTabSz="841247">
              <a:defRPr sz="4232"/>
            </a:lvl1pPr>
          </a:lstStyle>
          <a:p>
            <a:pPr lvl="0">
              <a:defRPr sz="1800">
                <a:solidFill>
                  <a:srgbClr val="000000"/>
                </a:solidFill>
              </a:defRPr>
            </a:pPr>
            <a:r>
              <a:rPr sz="4232">
                <a:solidFill>
                  <a:srgbClr val="FFFFFF"/>
                </a:solidFill>
              </a:rPr>
              <a:t>Who can you have lived with…</a:t>
            </a:r>
          </a:p>
        </p:txBody>
      </p:sp>
      <p:sp>
        <p:nvSpPr>
          <p:cNvPr id="90" name="Shape 90"/>
          <p:cNvSpPr/>
          <p:nvPr>
            <p:ph type="body" idx="4294967295"/>
          </p:nvPr>
        </p:nvSpPr>
        <p:spPr>
          <a:xfrm>
            <a:off x="457200" y="1600200"/>
            <a:ext cx="7467600" cy="45259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Cohabitations of &lt; 2 years do not count</a:t>
            </a:r>
            <a:endParaRPr sz="3000">
              <a:solidFill>
                <a:srgbClr val="FFFFFF"/>
              </a:solidFill>
            </a:endParaRPr>
          </a:p>
          <a:p>
            <a:pPr lvl="0">
              <a:buChar char="⦿"/>
              <a:defRPr sz="1800">
                <a:solidFill>
                  <a:srgbClr val="000000"/>
                </a:solidFill>
              </a:defRPr>
            </a:pPr>
            <a:r>
              <a:rPr sz="3000">
                <a:solidFill>
                  <a:srgbClr val="FFFFFF"/>
                </a:solidFill>
              </a:rPr>
              <a:t>Must be continuous, not “off and on”</a:t>
            </a:r>
            <a:endParaRPr sz="3000">
              <a:solidFill>
                <a:srgbClr val="FFFFFF"/>
              </a:solidFill>
            </a:endParaRPr>
          </a:p>
          <a:p>
            <a:pPr lvl="0">
              <a:buChar char="⦿"/>
              <a:defRPr sz="1800">
                <a:solidFill>
                  <a:srgbClr val="000000"/>
                </a:solidFill>
              </a:defRPr>
            </a:pPr>
            <a:r>
              <a:rPr sz="3000">
                <a:solidFill>
                  <a:srgbClr val="FFFFFF"/>
                </a:solidFill>
              </a:rPr>
              <a:t>Prison marriages/lovers do not count</a:t>
            </a:r>
            <a:endParaRPr sz="3000">
              <a:solidFill>
                <a:srgbClr val="FFFFFF"/>
              </a:solidFill>
            </a:endParaRPr>
          </a:p>
          <a:p>
            <a:pPr lvl="0">
              <a:buChar char="⦿"/>
              <a:defRPr sz="1800">
                <a:solidFill>
                  <a:srgbClr val="000000"/>
                </a:solidFill>
              </a:defRPr>
            </a:pPr>
            <a:r>
              <a:rPr sz="3000">
                <a:solidFill>
                  <a:srgbClr val="FFFFFF"/>
                </a:solidFill>
              </a:rPr>
              <a:t>Non-human species do not count</a:t>
            </a:r>
            <a:endParaRPr sz="3000">
              <a:solidFill>
                <a:srgbClr val="FFFFFF"/>
              </a:solidFill>
            </a:endParaRPr>
          </a:p>
          <a:p>
            <a:pPr lvl="0">
              <a:buChar char="⦿"/>
              <a:defRPr sz="1800">
                <a:solidFill>
                  <a:srgbClr val="000000"/>
                </a:solidFill>
              </a:defRPr>
            </a:pPr>
            <a:r>
              <a:rPr sz="3000">
                <a:solidFill>
                  <a:srgbClr val="FFFFFF"/>
                </a:solidFill>
              </a:rPr>
              <a:t>Priests/other celibates and juveniles – no exemption</a:t>
            </a:r>
            <a:endParaRPr sz="3000">
              <a:solidFill>
                <a:srgbClr val="FFFFFF"/>
              </a:solidFill>
            </a:endParaRPr>
          </a:p>
          <a:p>
            <a:pPr lvl="0">
              <a:buChar char="⦿"/>
              <a:defRPr sz="1800">
                <a:solidFill>
                  <a:srgbClr val="000000"/>
                </a:solidFill>
              </a:defRPr>
            </a:pPr>
            <a:r>
              <a:rPr sz="3000">
                <a:solidFill>
                  <a:srgbClr val="FFFFFF"/>
                </a:solidFill>
              </a:rPr>
              <a:t>Must be age of consent for relationship</a:t>
            </a:r>
          </a:p>
        </p:txBody>
      </p:sp>
    </p:spTree>
  </p:cSld>
  <p:clrMapOvr>
    <a:masterClrMapping/>
  </p:clrMapOvr>
  <p:transition spd="fast" advClick="1">
    <p:dissolve/>
  </p:transition>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defTabSz="896111">
              <a:defRPr sz="1800">
                <a:solidFill>
                  <a:srgbClr val="000000"/>
                </a:solidFill>
              </a:defRPr>
            </a:pPr>
            <a:r>
              <a:rPr sz="3528">
                <a:solidFill>
                  <a:srgbClr val="FFFFFF"/>
                </a:solidFill>
              </a:rPr>
              <a:t>Sexual vs. Non-sexual Violence	</a:t>
            </a:r>
            <a:r>
              <a:rPr sz="1078">
                <a:solidFill>
                  <a:srgbClr val="FFFFFF"/>
                </a:solidFill>
              </a:rPr>
              <a:t>CR page 13 </a:t>
            </a:r>
            <a:r>
              <a:rPr sz="3528">
                <a:solidFill>
                  <a:srgbClr val="FFFFFF"/>
                </a:solidFill>
              </a:rPr>
              <a:t>	</a:t>
            </a:r>
          </a:p>
        </p:txBody>
      </p:sp>
      <p:sp>
        <p:nvSpPr>
          <p:cNvPr id="93" name="Shape 93"/>
          <p:cNvSpPr/>
          <p:nvPr>
            <p:ph type="body" idx="4294967295"/>
          </p:nvPr>
        </p:nvSpPr>
        <p:spPr>
          <a:xfrm>
            <a:off x="949325" y="1981200"/>
            <a:ext cx="3756025" cy="4114800"/>
          </a:xfrm>
          <a:prstGeom prst="rect">
            <a:avLst/>
          </a:prstGeom>
        </p:spPr>
        <p:txBody>
          <a:bodyPr lIns="0" tIns="0" rIns="0" bIns="0">
            <a:normAutofit fontScale="100000" lnSpcReduction="0"/>
          </a:bodyPr>
          <a:lstStyle/>
          <a:p>
            <a:pPr lvl="0" marL="382587" indent="-346075">
              <a:lnSpc>
                <a:spcPct val="90000"/>
              </a:lnSpc>
              <a:spcBef>
                <a:spcPts val="600"/>
              </a:spcBef>
              <a:buSzTx/>
              <a:buNone/>
              <a:defRPr sz="1800">
                <a:solidFill>
                  <a:srgbClr val="000000"/>
                </a:solidFill>
              </a:defRPr>
            </a:pPr>
            <a:r>
              <a:rPr sz="2600">
                <a:solidFill>
                  <a:srgbClr val="FFFFFF"/>
                </a:solidFill>
                <a:latin typeface="Arial Bold"/>
                <a:ea typeface="Arial Bold"/>
                <a:cs typeface="Arial Bold"/>
                <a:sym typeface="Arial Bold"/>
              </a:rPr>
              <a:t>Sexual offense</a:t>
            </a:r>
            <a:endParaRPr sz="2600">
              <a:solidFill>
                <a:srgbClr val="FFFFFF"/>
              </a:solidFill>
              <a:latin typeface="Arial Bold"/>
              <a:ea typeface="Arial Bold"/>
              <a:cs typeface="Arial Bold"/>
              <a:sym typeface="Arial Bold"/>
            </a:endParaRPr>
          </a:p>
          <a:p>
            <a:pPr lvl="0" marL="389670" indent="-353157">
              <a:lnSpc>
                <a:spcPct val="90000"/>
              </a:lnSpc>
              <a:spcBef>
                <a:spcPts val="500"/>
              </a:spcBef>
              <a:buChar char="⦿"/>
              <a:defRPr sz="1800">
                <a:solidFill>
                  <a:srgbClr val="000000"/>
                </a:solidFill>
              </a:defRPr>
            </a:pPr>
            <a:r>
              <a:rPr sz="2400">
                <a:solidFill>
                  <a:srgbClr val="FFFFFF"/>
                </a:solidFill>
              </a:rPr>
              <a:t>Sexual motivation</a:t>
            </a:r>
            <a:endParaRPr sz="2400">
              <a:solidFill>
                <a:srgbClr val="FFFFFF"/>
              </a:solidFill>
            </a:endParaRPr>
          </a:p>
          <a:p>
            <a:pPr lvl="0" marL="389670" indent="-353157">
              <a:lnSpc>
                <a:spcPct val="90000"/>
              </a:lnSpc>
              <a:spcBef>
                <a:spcPts val="500"/>
              </a:spcBef>
              <a:buChar char="⦿"/>
              <a:defRPr sz="1800">
                <a:solidFill>
                  <a:srgbClr val="000000"/>
                </a:solidFill>
              </a:defRPr>
            </a:pPr>
            <a:r>
              <a:rPr i="1" sz="2400">
                <a:solidFill>
                  <a:srgbClr val="FFFFFF"/>
                </a:solidFill>
              </a:rPr>
              <a:t>Name of the offense does not matter</a:t>
            </a:r>
            <a:endParaRPr i="1" sz="2400">
              <a:solidFill>
                <a:srgbClr val="FFFFFF"/>
              </a:solidFill>
            </a:endParaRPr>
          </a:p>
          <a:p>
            <a:pPr lvl="0" marL="389670" indent="-353157">
              <a:lnSpc>
                <a:spcPct val="90000"/>
              </a:lnSpc>
              <a:spcBef>
                <a:spcPts val="500"/>
              </a:spcBef>
              <a:buChar char="⦿"/>
              <a:defRPr sz="1800">
                <a:solidFill>
                  <a:srgbClr val="000000"/>
                </a:solidFill>
              </a:defRPr>
            </a:pPr>
            <a:r>
              <a:rPr sz="2400">
                <a:solidFill>
                  <a:srgbClr val="FFFFFF"/>
                </a:solidFill>
              </a:rPr>
              <a:t>Charges, convictions</a:t>
            </a:r>
          </a:p>
        </p:txBody>
      </p:sp>
      <p:sp>
        <p:nvSpPr>
          <p:cNvPr id="94" name="Shape 94"/>
          <p:cNvSpPr/>
          <p:nvPr/>
        </p:nvSpPr>
        <p:spPr>
          <a:xfrm>
            <a:off x="4854575" y="1981200"/>
            <a:ext cx="3756025" cy="3921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marL="382587" indent="-346075">
              <a:lnSpc>
                <a:spcPct val="90000"/>
              </a:lnSpc>
              <a:spcBef>
                <a:spcPts val="600"/>
              </a:spcBef>
            </a:pPr>
            <a:r>
              <a:rPr sz="2600">
                <a:solidFill>
                  <a:srgbClr val="FFFFFF"/>
                </a:solidFill>
                <a:latin typeface="Arial Bold"/>
                <a:ea typeface="Arial Bold"/>
                <a:cs typeface="Arial Bold"/>
                <a:sym typeface="Arial Bold"/>
              </a:rPr>
              <a:t>Non-sexual violence</a:t>
            </a:r>
            <a:endParaRPr sz="2600">
              <a:solidFill>
                <a:srgbClr val="FFFFFF"/>
              </a:solidFill>
              <a:latin typeface="Arial Bold"/>
              <a:ea typeface="Arial Bold"/>
              <a:cs typeface="Arial Bold"/>
              <a:sym typeface="Arial Bold"/>
            </a:endParaRPr>
          </a:p>
          <a:p>
            <a:pPr lvl="0" marL="389670" indent="-353157">
              <a:lnSpc>
                <a:spcPct val="90000"/>
              </a:lnSpc>
              <a:spcBef>
                <a:spcPts val="500"/>
              </a:spcBef>
              <a:buClr>
                <a:srgbClr val="0F6FC6"/>
              </a:buClr>
              <a:buSzPct val="80000"/>
              <a:buFont typeface="Wingdings 2"/>
              <a:buChar char="⦿"/>
            </a:pPr>
            <a:r>
              <a:rPr sz="2400">
                <a:solidFill>
                  <a:srgbClr val="FFFFFF"/>
                </a:solidFill>
              </a:rPr>
              <a:t>Motivation does not matter</a:t>
            </a:r>
            <a:endParaRPr sz="2400">
              <a:solidFill>
                <a:srgbClr val="FFFFFF"/>
              </a:solidFill>
            </a:endParaRPr>
          </a:p>
          <a:p>
            <a:pPr lvl="1" marL="722312" indent="-273050">
              <a:lnSpc>
                <a:spcPct val="90000"/>
              </a:lnSpc>
              <a:spcBef>
                <a:spcPts val="500"/>
              </a:spcBef>
              <a:buClr>
                <a:srgbClr val="0F6FC6"/>
              </a:buClr>
              <a:buSzPct val="90000"/>
              <a:buFont typeface="Wingdings 2"/>
              <a:buChar char="●"/>
            </a:pPr>
            <a:r>
              <a:rPr sz="2200">
                <a:solidFill>
                  <a:srgbClr val="FFFFFF"/>
                </a:solidFill>
              </a:rPr>
              <a:t>Sex or non-sex motivation counted</a:t>
            </a:r>
            <a:endParaRPr sz="2200">
              <a:solidFill>
                <a:srgbClr val="FFFFFF"/>
              </a:solidFill>
            </a:endParaRPr>
          </a:p>
          <a:p>
            <a:pPr lvl="0" marL="389670" indent="-353157">
              <a:lnSpc>
                <a:spcPct val="90000"/>
              </a:lnSpc>
              <a:spcBef>
                <a:spcPts val="500"/>
              </a:spcBef>
              <a:buClr>
                <a:srgbClr val="0F6FC6"/>
              </a:buClr>
              <a:buSzPct val="80000"/>
              <a:buFont typeface="Wingdings 2"/>
              <a:buChar char="⦿"/>
            </a:pPr>
            <a:r>
              <a:rPr sz="2400">
                <a:solidFill>
                  <a:srgbClr val="FFFFFF"/>
                </a:solidFill>
              </a:rPr>
              <a:t>Name of the offense indicates violence but does not necessarily indicate sex</a:t>
            </a:r>
            <a:endParaRPr sz="2400">
              <a:solidFill>
                <a:srgbClr val="FFFFFF"/>
              </a:solidFill>
            </a:endParaRPr>
          </a:p>
          <a:p>
            <a:pPr lvl="0" marL="389670" indent="-353157">
              <a:lnSpc>
                <a:spcPct val="90000"/>
              </a:lnSpc>
              <a:spcBef>
                <a:spcPts val="500"/>
              </a:spcBef>
              <a:buClr>
                <a:srgbClr val="0F6FC6"/>
              </a:buClr>
              <a:buSzPct val="80000"/>
              <a:buFont typeface="Wingdings 2"/>
              <a:buChar char="⦿"/>
            </a:pPr>
            <a:r>
              <a:rPr sz="2400">
                <a:solidFill>
                  <a:srgbClr val="FFFFFF"/>
                </a:solidFill>
              </a:rPr>
              <a:t>Convictions only</a:t>
            </a:r>
            <a:endParaRPr sz="2400">
              <a:solidFill>
                <a:srgbClr val="FFFFFF"/>
              </a:solidFill>
            </a:endParaRPr>
          </a:p>
          <a:p>
            <a:pPr lvl="1" marL="273050" indent="176212">
              <a:lnSpc>
                <a:spcPct val="90000"/>
              </a:lnSpc>
              <a:spcBef>
                <a:spcPts val="400"/>
              </a:spcBef>
            </a:pPr>
            <a:r>
              <a:rPr sz="2000">
                <a:solidFill>
                  <a:srgbClr val="FFFFFF"/>
                </a:solidFill>
              </a:rPr>
              <a:t>	</a:t>
            </a:r>
          </a:p>
        </p:txBody>
      </p:sp>
    </p:spTree>
  </p:cSld>
  <p:clrMapOvr>
    <a:masterClrMapping/>
  </p:clrMapOvr>
  <p:transition spd="fast" advClick="1">
    <p:dissolve/>
  </p:transition>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Shape 39"/>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Today:</a:t>
            </a:r>
          </a:p>
        </p:txBody>
      </p:sp>
      <p:sp>
        <p:nvSpPr>
          <p:cNvPr id="40" name="Shape 40"/>
          <p:cNvSpPr/>
          <p:nvPr>
            <p:ph type="body" idx="4294967295"/>
          </p:nvPr>
        </p:nvSpPr>
        <p:spPr>
          <a:xfrm>
            <a:off x="457200" y="1600200"/>
            <a:ext cx="7467600" cy="4525963"/>
          </a:xfrm>
          <a:prstGeom prst="rect">
            <a:avLst/>
          </a:prstGeom>
        </p:spPr>
        <p:txBody>
          <a:bodyPr lIns="0" tIns="0" rIns="0" bIns="0">
            <a:normAutofit fontScale="100000" lnSpcReduction="0"/>
          </a:bodyPr>
          <a:lstStyle/>
          <a:p>
            <a:pPr lvl="2" marL="1090083" indent="-340783">
              <a:buClr>
                <a:srgbClr val="009DD9"/>
              </a:buClr>
              <a:buFont typeface="Arial"/>
              <a:defRPr sz="1800">
                <a:solidFill>
                  <a:srgbClr val="000000"/>
                </a:solidFill>
              </a:defRPr>
            </a:pPr>
            <a:r>
              <a:rPr sz="3200">
                <a:solidFill>
                  <a:srgbClr val="FFFFFF"/>
                </a:solidFill>
              </a:rPr>
              <a:t>Introductions</a:t>
            </a:r>
            <a:endParaRPr sz="3200">
              <a:solidFill>
                <a:srgbClr val="FFFFFF"/>
              </a:solidFill>
            </a:endParaRPr>
          </a:p>
          <a:p>
            <a:pPr lvl="2" marL="1090083" indent="-340783">
              <a:buClr>
                <a:srgbClr val="009DD9"/>
              </a:buClr>
              <a:buFont typeface="Arial"/>
              <a:defRPr sz="1800">
                <a:solidFill>
                  <a:srgbClr val="000000"/>
                </a:solidFill>
              </a:defRPr>
            </a:pPr>
            <a:r>
              <a:rPr sz="3200">
                <a:solidFill>
                  <a:srgbClr val="FFFFFF"/>
                </a:solidFill>
              </a:rPr>
              <a:t>STATIC 99</a:t>
            </a:r>
            <a:endParaRPr sz="3200">
              <a:solidFill>
                <a:srgbClr val="FFFFFF"/>
              </a:solidFill>
            </a:endParaRPr>
          </a:p>
          <a:p>
            <a:pPr lvl="2" marL="1090083" indent="-340783">
              <a:buClr>
                <a:srgbClr val="009DD9"/>
              </a:buClr>
              <a:buFont typeface="Arial"/>
              <a:defRPr sz="1800">
                <a:solidFill>
                  <a:srgbClr val="000000"/>
                </a:solidFill>
              </a:defRPr>
            </a:pPr>
            <a:r>
              <a:rPr sz="3200">
                <a:solidFill>
                  <a:srgbClr val="FFFFFF"/>
                </a:solidFill>
              </a:rPr>
              <a:t>Theory and big picture review</a:t>
            </a:r>
            <a:endParaRPr sz="3200">
              <a:solidFill>
                <a:srgbClr val="FFFFFF"/>
              </a:solidFill>
            </a:endParaRPr>
          </a:p>
          <a:p>
            <a:pPr lvl="2" marL="1090083" indent="-340783">
              <a:buClr>
                <a:srgbClr val="009DD9"/>
              </a:buClr>
              <a:buFont typeface="Arial"/>
              <a:defRPr sz="1800">
                <a:solidFill>
                  <a:srgbClr val="000000"/>
                </a:solidFill>
              </a:defRPr>
            </a:pPr>
            <a:r>
              <a:rPr sz="3200">
                <a:solidFill>
                  <a:srgbClr val="FFFFFF"/>
                </a:solidFill>
              </a:rPr>
              <a:t>Scoring tutorial</a:t>
            </a:r>
            <a:endParaRPr sz="3200">
              <a:solidFill>
                <a:srgbClr val="FFFFFF"/>
              </a:solidFill>
            </a:endParaRPr>
          </a:p>
          <a:p>
            <a:pPr lvl="2" marL="1090083" indent="-340783">
              <a:buClr>
                <a:srgbClr val="009DD9"/>
              </a:buClr>
              <a:buFont typeface="Arial"/>
              <a:defRPr sz="1800">
                <a:solidFill>
                  <a:srgbClr val="000000"/>
                </a:solidFill>
              </a:defRPr>
            </a:pPr>
            <a:r>
              <a:rPr sz="3200">
                <a:solidFill>
                  <a:srgbClr val="FFFFFF"/>
                </a:solidFill>
              </a:rPr>
              <a:t>Scoring practice</a:t>
            </a:r>
          </a:p>
        </p:txBody>
      </p:sp>
    </p:spTree>
  </p:cSld>
  <p:clrMapOvr>
    <a:masterClrMapping/>
  </p:clrMapOvr>
  <p:transition spd="fast" advClick="1">
    <p:dissolve/>
  </p:transition>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6" name="Shape 96"/>
          <p:cNvSpPr/>
          <p:nvPr>
            <p:ph type="title" idx="4294967295"/>
          </p:nvPr>
        </p:nvSpPr>
        <p:spPr>
          <a:xfrm>
            <a:off x="457200" y="152400"/>
            <a:ext cx="7467600" cy="990600"/>
          </a:xfrm>
          <a:prstGeom prst="rect">
            <a:avLst/>
          </a:prstGeom>
        </p:spPr>
        <p:txBody>
          <a:bodyPr lIns="0" tIns="0" rIns="0" bIns="0">
            <a:normAutofit fontScale="100000" lnSpcReduction="0"/>
          </a:bodyPr>
          <a:lstStyle/>
          <a:p>
            <a:pPr lvl="0">
              <a:defRPr sz="1800">
                <a:solidFill>
                  <a:srgbClr val="000000"/>
                </a:solidFill>
              </a:defRPr>
            </a:pPr>
            <a:r>
              <a:rPr sz="4200">
                <a:solidFill>
                  <a:srgbClr val="FFFFFF"/>
                </a:solidFill>
              </a:rPr>
              <a:t>Sexual Offenses 		</a:t>
            </a:r>
            <a:r>
              <a:rPr sz="1100">
                <a:solidFill>
                  <a:srgbClr val="FFFFFF"/>
                </a:solidFill>
              </a:rPr>
              <a:t>CR pages  14 &amp; 15  </a:t>
            </a:r>
          </a:p>
        </p:txBody>
      </p:sp>
      <p:sp>
        <p:nvSpPr>
          <p:cNvPr id="97" name="Shape 97"/>
          <p:cNvSpPr/>
          <p:nvPr>
            <p:ph type="body" idx="4294967295"/>
          </p:nvPr>
        </p:nvSpPr>
        <p:spPr>
          <a:xfrm>
            <a:off x="949325" y="990600"/>
            <a:ext cx="7661275" cy="5562600"/>
          </a:xfrm>
          <a:prstGeom prst="rect">
            <a:avLst/>
          </a:prstGeom>
        </p:spPr>
        <p:txBody>
          <a:bodyPr lIns="0" tIns="0" rIns="0" bIns="0">
            <a:normAutofit fontScale="100000" lnSpcReduction="0"/>
          </a:bodyPr>
          <a:lstStyle/>
          <a:p>
            <a:pPr lvl="0" marL="382587" indent="-765175">
              <a:lnSpc>
                <a:spcPct val="90000"/>
              </a:lnSpc>
              <a:spcBef>
                <a:spcPts val="600"/>
              </a:spcBef>
              <a:buSzTx/>
              <a:buNone/>
              <a:defRPr sz="1800">
                <a:solidFill>
                  <a:srgbClr val="000000"/>
                </a:solidFill>
              </a:defRPr>
            </a:pPr>
            <a:r>
              <a:rPr sz="2600">
                <a:solidFill>
                  <a:srgbClr val="FFFFFF"/>
                </a:solidFill>
                <a:latin typeface="Arial Bold"/>
                <a:ea typeface="Arial Bold"/>
                <a:cs typeface="Arial Bold"/>
                <a:sym typeface="Arial Bold"/>
              </a:rPr>
              <a:t>Two types - Category A and B.  If any “A” offenses then all “B” offenses count.</a:t>
            </a:r>
            <a:endParaRPr sz="2600">
              <a:solidFill>
                <a:srgbClr val="FFFFFF"/>
              </a:solidFill>
              <a:latin typeface="Arial Bold"/>
              <a:ea typeface="Arial Bold"/>
              <a:cs typeface="Arial Bold"/>
              <a:sym typeface="Arial Bold"/>
            </a:endParaRPr>
          </a:p>
          <a:p>
            <a:pPr lvl="0" marL="-51011" indent="-331575">
              <a:spcBef>
                <a:spcPts val="600"/>
              </a:spcBef>
              <a:buChar char="⦿"/>
              <a:defRPr sz="1800">
                <a:solidFill>
                  <a:srgbClr val="000000"/>
                </a:solidFill>
              </a:defRPr>
            </a:pPr>
            <a:r>
              <a:rPr sz="2600">
                <a:solidFill>
                  <a:srgbClr val="FFFFFF"/>
                </a:solidFill>
                <a:latin typeface="Arial Bold"/>
                <a:ea typeface="Arial Bold"/>
                <a:cs typeface="Arial Bold"/>
                <a:sym typeface="Arial Bold"/>
              </a:rPr>
              <a:t>Category A </a:t>
            </a:r>
            <a:endParaRPr sz="2600">
              <a:solidFill>
                <a:srgbClr val="FFFFFF"/>
              </a:solidFill>
              <a:latin typeface="Arial Bold"/>
              <a:ea typeface="Arial Bold"/>
              <a:cs typeface="Arial Bold"/>
              <a:sym typeface="Arial Bold"/>
            </a:endParaRPr>
          </a:p>
          <a:p>
            <a:pPr lvl="1" marL="701308" indent="-252046">
              <a:spcBef>
                <a:spcPts val="500"/>
              </a:spcBef>
              <a:defRPr sz="1800">
                <a:solidFill>
                  <a:srgbClr val="000000"/>
                </a:solidFill>
              </a:defRPr>
            </a:pPr>
            <a:r>
              <a:rPr sz="2400">
                <a:solidFill>
                  <a:srgbClr val="FFFFFF"/>
                </a:solidFill>
              </a:rPr>
              <a:t>Requires </a:t>
            </a:r>
            <a:r>
              <a:rPr sz="2400">
                <a:solidFill>
                  <a:srgbClr val="FFFFFF"/>
                </a:solidFill>
                <a:latin typeface="Arial Bold"/>
                <a:ea typeface="Arial Bold"/>
                <a:cs typeface="Arial Bold"/>
                <a:sym typeface="Arial Bold"/>
              </a:rPr>
              <a:t>identifiable victim </a:t>
            </a:r>
            <a:r>
              <a:rPr sz="2400">
                <a:solidFill>
                  <a:srgbClr val="FFFFFF"/>
                </a:solidFill>
              </a:rPr>
              <a:t>(child or non-consenting adult)</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Sexual assaults, including attempts</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Exhibitionism, voyeurism</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Manufacture/Create Child Pornography (offender must be present/participate in creation, with identified child victim)</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Kidnapping , homicide, and contributing to juvenile delinquency (where offenses have sexual element)</a:t>
            </a:r>
          </a:p>
        </p:txBody>
      </p:sp>
    </p:spTree>
  </p:cSld>
  <p:clrMapOvr>
    <a:masterClrMapping/>
  </p:clrMapOvr>
  <p:transition spd="fast" advClick="1">
    <p:dissolve/>
  </p:transition>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9" name="Shape 99"/>
          <p:cNvSpPr/>
          <p:nvPr>
            <p:ph type="title" idx="4294967295"/>
          </p:nvPr>
        </p:nvSpPr>
        <p:spPr>
          <a:xfrm>
            <a:off x="381000" y="152400"/>
            <a:ext cx="7467600" cy="990600"/>
          </a:xfrm>
          <a:prstGeom prst="rect">
            <a:avLst/>
          </a:prstGeom>
        </p:spPr>
        <p:txBody>
          <a:bodyPr lIns="0" tIns="0" rIns="0" bIns="0">
            <a:normAutofit fontScale="100000" lnSpcReduction="0"/>
          </a:bodyPr>
          <a:lstStyle>
            <a:lvl1pPr>
              <a:defRPr sz="4200"/>
            </a:lvl1pPr>
          </a:lstStyle>
          <a:p>
            <a:pPr lvl="0">
              <a:defRPr sz="1800">
                <a:solidFill>
                  <a:srgbClr val="000000"/>
                </a:solidFill>
              </a:defRPr>
            </a:pPr>
            <a:r>
              <a:rPr sz="4200">
                <a:solidFill>
                  <a:srgbClr val="FFFFFF"/>
                </a:solidFill>
              </a:rPr>
              <a:t>Sexual Offenses</a:t>
            </a:r>
          </a:p>
        </p:txBody>
      </p:sp>
      <p:sp>
        <p:nvSpPr>
          <p:cNvPr id="100" name="Shape 100"/>
          <p:cNvSpPr/>
          <p:nvPr>
            <p:ph type="body" idx="4294967295"/>
          </p:nvPr>
        </p:nvSpPr>
        <p:spPr>
          <a:xfrm>
            <a:off x="457200" y="990600"/>
            <a:ext cx="7467600" cy="5486400"/>
          </a:xfrm>
          <a:prstGeom prst="rect">
            <a:avLst/>
          </a:prstGeom>
        </p:spPr>
        <p:txBody>
          <a:bodyPr lIns="0" tIns="0" rIns="0" bIns="0">
            <a:normAutofit fontScale="100000" lnSpcReduction="0"/>
          </a:bodyPr>
          <a:lstStyle/>
          <a:p>
            <a:pPr lvl="0" marL="368088" indent="-331575">
              <a:spcBef>
                <a:spcPts val="600"/>
              </a:spcBef>
              <a:buChar char="⦿"/>
              <a:defRPr sz="1800">
                <a:solidFill>
                  <a:srgbClr val="000000"/>
                </a:solidFill>
              </a:defRPr>
            </a:pPr>
            <a:r>
              <a:rPr sz="2600">
                <a:solidFill>
                  <a:srgbClr val="FFFFFF"/>
                </a:solidFill>
                <a:latin typeface="Arial Bold"/>
                <a:ea typeface="Arial Bold"/>
                <a:cs typeface="Arial Bold"/>
                <a:sym typeface="Arial Bold"/>
              </a:rPr>
              <a:t>Category B</a:t>
            </a:r>
            <a:endParaRPr sz="2600">
              <a:solidFill>
                <a:srgbClr val="FFFFFF"/>
              </a:solidFill>
              <a:latin typeface="Arial Bold"/>
              <a:ea typeface="Arial Bold"/>
              <a:cs typeface="Arial Bold"/>
              <a:sym typeface="Arial Bold"/>
            </a:endParaRPr>
          </a:p>
          <a:p>
            <a:pPr lvl="1" marL="701308" indent="-252046">
              <a:spcBef>
                <a:spcPts val="500"/>
              </a:spcBef>
              <a:defRPr sz="1800">
                <a:solidFill>
                  <a:srgbClr val="000000"/>
                </a:solidFill>
              </a:defRPr>
            </a:pPr>
            <a:r>
              <a:rPr sz="2400">
                <a:solidFill>
                  <a:srgbClr val="FFFFFF"/>
                </a:solidFill>
              </a:rPr>
              <a:t>No identifiable victim</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Prostitution, pimping  </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Child Pornography (possession, selling, transporting, creating where only pre-existing images are used)</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Indecency without sexual motive</a:t>
            </a:r>
            <a:endParaRPr sz="2400">
              <a:solidFill>
                <a:srgbClr val="FFFFFF"/>
              </a:solidFill>
            </a:endParaRPr>
          </a:p>
          <a:p>
            <a:pPr lvl="2" marL="1004887" indent="-255587">
              <a:spcBef>
                <a:spcPts val="500"/>
              </a:spcBef>
              <a:buClr>
                <a:srgbClr val="009DD9"/>
              </a:buClr>
              <a:buFont typeface="Arial"/>
              <a:defRPr sz="1800">
                <a:solidFill>
                  <a:srgbClr val="000000"/>
                </a:solidFill>
              </a:defRPr>
            </a:pPr>
            <a:r>
              <a:rPr sz="2400">
                <a:solidFill>
                  <a:srgbClr val="FFFFFF"/>
                </a:solidFill>
              </a:rPr>
              <a:t>Urinating in public, public nudity associated with mental impairments</a:t>
            </a:r>
            <a:endParaRPr sz="2400">
              <a:solidFill>
                <a:srgbClr val="FFFFFF"/>
              </a:solidFill>
            </a:endParaRPr>
          </a:p>
          <a:p>
            <a:pPr lvl="1" marL="701308" indent="-252046">
              <a:lnSpc>
                <a:spcPct val="90000"/>
              </a:lnSpc>
              <a:spcBef>
                <a:spcPts val="600"/>
              </a:spcBef>
              <a:defRPr sz="1800">
                <a:solidFill>
                  <a:srgbClr val="000000"/>
                </a:solidFill>
              </a:defRPr>
            </a:pPr>
            <a:r>
              <a:rPr sz="2400">
                <a:solidFill>
                  <a:srgbClr val="FFFFFF"/>
                </a:solidFill>
              </a:rPr>
              <a:t>Giving alcohol, drugs or noxious substances to victim with </a:t>
            </a:r>
            <a:r>
              <a:rPr sz="2600">
                <a:solidFill>
                  <a:srgbClr val="FFFFFF"/>
                </a:solidFill>
              </a:rPr>
              <a:t>intent of making the offense easier</a:t>
            </a:r>
            <a:endParaRPr sz="2600">
              <a:solidFill>
                <a:srgbClr val="FFFFFF"/>
              </a:solidFill>
            </a:endParaRPr>
          </a:p>
          <a:p>
            <a:pPr lvl="2" marL="1004887" indent="-255587">
              <a:lnSpc>
                <a:spcPct val="90000"/>
              </a:lnSpc>
              <a:spcBef>
                <a:spcPts val="500"/>
              </a:spcBef>
              <a:buClr>
                <a:srgbClr val="009DD9"/>
              </a:buClr>
              <a:buFont typeface="Arial"/>
              <a:defRPr sz="1800">
                <a:solidFill>
                  <a:srgbClr val="000000"/>
                </a:solidFill>
              </a:defRPr>
            </a:pPr>
            <a:r>
              <a:rPr sz="2400">
                <a:solidFill>
                  <a:srgbClr val="FFFFFF"/>
                </a:solidFill>
              </a:rPr>
              <a:t>May also score as Non-Sexual Violence</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Not informing sexual partner of HIV status</a:t>
            </a:r>
          </a:p>
        </p:txBody>
      </p:sp>
    </p:spTree>
  </p:cSld>
  <p:clrMapOvr>
    <a:masterClrMapping/>
  </p:clrMapOvr>
  <p:transition spd="fast" advClick="1">
    <p:dissolve/>
  </p:transition>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2" name="Shape 102"/>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Index Sex Offense		</a:t>
            </a:r>
            <a:r>
              <a:rPr sz="1100">
                <a:solidFill>
                  <a:srgbClr val="FFFFFF"/>
                </a:solidFill>
              </a:rPr>
              <a:t>CR page 18</a:t>
            </a:r>
          </a:p>
        </p:txBody>
      </p:sp>
      <p:sp>
        <p:nvSpPr>
          <p:cNvPr id="103" name="Shape 103"/>
          <p:cNvSpPr/>
          <p:nvPr>
            <p:ph type="body" idx="4294967295"/>
          </p:nvPr>
        </p:nvSpPr>
        <p:spPr>
          <a:xfrm>
            <a:off x="457200" y="1371600"/>
            <a:ext cx="7467600" cy="47545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Most recent sex offense</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Conviction, charge, arrest, prison misconduct for sexual crime - EXCLUDING FAILURE TO REGISTER</a:t>
            </a:r>
            <a:endParaRPr sz="2600">
              <a:solidFill>
                <a:srgbClr val="FFFFFF"/>
              </a:solidFill>
            </a:endParaRPr>
          </a:p>
          <a:p>
            <a:pPr lvl="0">
              <a:buChar char="⦿"/>
              <a:defRPr sz="1800">
                <a:solidFill>
                  <a:srgbClr val="000000"/>
                </a:solidFill>
              </a:defRPr>
            </a:pPr>
            <a:r>
              <a:rPr sz="3000">
                <a:solidFill>
                  <a:srgbClr val="FFFFFF"/>
                </a:solidFill>
              </a:rPr>
              <a:t>May include multiple victims/offenses</a:t>
            </a:r>
            <a:endParaRPr sz="3000">
              <a:solidFill>
                <a:srgbClr val="FFFFFF"/>
              </a:solidFill>
            </a:endParaRPr>
          </a:p>
          <a:p>
            <a:pPr lvl="0">
              <a:buChar char="⦿"/>
              <a:defRPr sz="1800">
                <a:solidFill>
                  <a:srgbClr val="000000"/>
                </a:solidFill>
              </a:defRPr>
            </a:pPr>
            <a:r>
              <a:rPr sz="3000">
                <a:solidFill>
                  <a:srgbClr val="FFFFFF"/>
                </a:solidFill>
              </a:rPr>
              <a:t>Pseudo-recidivism counts as part of the index offense</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Did offender sexually reoffend after initial sex offense was </a:t>
            </a:r>
            <a:r>
              <a:rPr sz="2600" u="sng">
                <a:solidFill>
                  <a:srgbClr val="FFFFFF"/>
                </a:solidFill>
              </a:rPr>
              <a:t>detected</a:t>
            </a:r>
            <a:endParaRPr sz="2600" u="sng">
              <a:solidFill>
                <a:srgbClr val="FFFFFF"/>
              </a:solidFill>
            </a:endParaRPr>
          </a:p>
          <a:p>
            <a:pPr lvl="1" marL="722312" indent="-273050">
              <a:spcBef>
                <a:spcPts val="600"/>
              </a:spcBef>
              <a:defRPr sz="1800">
                <a:solidFill>
                  <a:srgbClr val="000000"/>
                </a:solidFill>
              </a:defRPr>
            </a:pPr>
            <a:r>
              <a:rPr sz="2600">
                <a:solidFill>
                  <a:srgbClr val="FFFFFF"/>
                </a:solidFill>
              </a:rPr>
              <a:t>Offender must be aware of detection</a:t>
            </a:r>
          </a:p>
        </p:txBody>
      </p:sp>
    </p:spTree>
  </p:cSld>
  <p:clrMapOvr>
    <a:masterClrMapping/>
  </p:clrMapOvr>
  <p:transition spd="fast" advClick="1">
    <p:dissolve/>
  </p:transition>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5" name="Shape 105"/>
          <p:cNvSpPr/>
          <p:nvPr>
            <p:ph type="title" idx="4294967295"/>
          </p:nvPr>
        </p:nvSpPr>
        <p:spPr>
          <a:xfrm>
            <a:off x="457200" y="152399"/>
            <a:ext cx="7467600" cy="1143002"/>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Index Cluster			</a:t>
            </a:r>
            <a:r>
              <a:rPr sz="1100">
                <a:solidFill>
                  <a:srgbClr val="FFFFFF"/>
                </a:solidFill>
              </a:rPr>
              <a:t>CR page 19</a:t>
            </a:r>
          </a:p>
        </p:txBody>
      </p:sp>
      <p:sp>
        <p:nvSpPr>
          <p:cNvPr id="106" name="Shape 106"/>
          <p:cNvSpPr/>
          <p:nvPr>
            <p:ph type="body" idx="4294967295"/>
          </p:nvPr>
        </p:nvSpPr>
        <p:spPr>
          <a:xfrm>
            <a:off x="457200" y="1143000"/>
            <a:ext cx="7467600" cy="5105400"/>
          </a:xfrm>
          <a:prstGeom prst="rect">
            <a:avLst/>
          </a:prstGeom>
        </p:spPr>
        <p:txBody>
          <a:bodyPr lIns="0" tIns="0" rIns="0" bIns="0">
            <a:normAutofit fontScale="100000" lnSpcReduction="0"/>
          </a:bodyPr>
          <a:lstStyle/>
          <a:p>
            <a:pPr lvl="1" marL="701308" indent="-252046">
              <a:spcBef>
                <a:spcPts val="500"/>
              </a:spcBef>
              <a:defRPr sz="1800">
                <a:solidFill>
                  <a:srgbClr val="000000"/>
                </a:solidFill>
              </a:defRPr>
            </a:pPr>
            <a:r>
              <a:rPr sz="2400">
                <a:solidFill>
                  <a:srgbClr val="FFFFFF"/>
                </a:solidFill>
              </a:rPr>
              <a:t>A “spree” of offending prior to being detected or arrested that gets grouped together is considered an “Index Cluster.”</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There may be a number of sexual offenses in different jurisdictions over a protracted period, with sentencing dates in each jurisdiction, but the subsequent charges and convictions constitute an “Index Cluster.”</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Historical offenses that are detected after the offender is convicted of a more recent sexual offense (pseudo-recidivism) are considered part of the “Index Cluster.”</a:t>
            </a:r>
          </a:p>
        </p:txBody>
      </p:sp>
    </p:spTree>
  </p:cSld>
  <p:clrMapOvr>
    <a:masterClrMapping/>
  </p:clrMapOvr>
  <p:transition spd="fast" advClick="1">
    <p:dissolve/>
  </p:transition>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8" name="Shape 108"/>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Pseudo-recidivism		</a:t>
            </a:r>
            <a:r>
              <a:rPr sz="1100">
                <a:solidFill>
                  <a:srgbClr val="FFFFFF"/>
                </a:solidFill>
              </a:rPr>
              <a:t>CR page 20</a:t>
            </a:r>
          </a:p>
        </p:txBody>
      </p:sp>
      <p:sp>
        <p:nvSpPr>
          <p:cNvPr id="109" name="Shape 109"/>
          <p:cNvSpPr/>
          <p:nvPr>
            <p:ph type="body" idx="4294967295"/>
          </p:nvPr>
        </p:nvSpPr>
        <p:spPr>
          <a:xfrm>
            <a:off x="457200" y="1371600"/>
            <a:ext cx="7467600" cy="4754563"/>
          </a:xfrm>
          <a:prstGeom prst="rect">
            <a:avLst/>
          </a:prstGeom>
        </p:spPr>
        <p:txBody>
          <a:bodyPr lIns="0" tIns="0" rIns="0" bIns="0">
            <a:normAutofit fontScale="100000" lnSpcReduction="0"/>
          </a:bodyPr>
          <a:lstStyle>
            <a:lvl1pPr>
              <a:buChar char="⦿"/>
            </a:lvl1pPr>
            <a:lvl2pPr marL="722312" indent="-273050">
              <a:spcBef>
                <a:spcPts val="600"/>
              </a:spcBef>
              <a:defRPr sz="2600"/>
            </a:lvl2pPr>
          </a:lstStyle>
          <a:p>
            <a:pPr lvl="0">
              <a:defRPr sz="1800">
                <a:solidFill>
                  <a:srgbClr val="000000"/>
                </a:solidFill>
              </a:defRPr>
            </a:pPr>
            <a:r>
              <a:rPr sz="3000">
                <a:solidFill>
                  <a:srgbClr val="FFFFFF"/>
                </a:solidFill>
              </a:rPr>
              <a:t>Occurs when an offender is currently involved in the criminal justice process and is charged with prior offenses for which they have never before been arrested/charged</a:t>
            </a:r>
            <a:endParaRPr sz="3000">
              <a:solidFill>
                <a:srgbClr val="FFFFFF"/>
              </a:solidFill>
            </a:endParaRPr>
          </a:p>
          <a:p>
            <a:pPr lvl="1">
              <a:defRPr sz="1800">
                <a:solidFill>
                  <a:srgbClr val="000000"/>
                </a:solidFill>
              </a:defRPr>
            </a:pPr>
            <a:r>
              <a:rPr sz="2600">
                <a:solidFill>
                  <a:srgbClr val="FFFFFF"/>
                </a:solidFill>
              </a:rPr>
              <a:t>The offender hasn’t experienced a legal detection/consequence, been released, and then chosen to re-offend  </a:t>
            </a:r>
          </a:p>
        </p:txBody>
      </p:sp>
    </p:spTree>
  </p:cSld>
  <p:clrMapOvr>
    <a:masterClrMapping/>
  </p:clrMapOvr>
  <p:transition spd="fast" advClick="1">
    <p:dissolve/>
  </p:transition>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1" name="Shape 111"/>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defTabSz="877823">
              <a:defRPr sz="1800">
                <a:solidFill>
                  <a:srgbClr val="000000"/>
                </a:solidFill>
              </a:defRPr>
            </a:pPr>
            <a:r>
              <a:rPr sz="3648">
                <a:solidFill>
                  <a:srgbClr val="FFFFFF"/>
                </a:solidFill>
              </a:rPr>
              <a:t>Item #3  Index Non-sexual Violence </a:t>
            </a:r>
            <a:r>
              <a:rPr sz="1056">
                <a:solidFill>
                  <a:srgbClr val="FFFFFF"/>
                </a:solidFill>
              </a:rPr>
              <a:t>CR page 27</a:t>
            </a:r>
          </a:p>
        </p:txBody>
      </p:sp>
      <p:sp>
        <p:nvSpPr>
          <p:cNvPr id="112" name="Shape 112"/>
          <p:cNvSpPr/>
          <p:nvPr>
            <p:ph type="body" idx="4294967295"/>
          </p:nvPr>
        </p:nvSpPr>
        <p:spPr>
          <a:xfrm>
            <a:off x="457200" y="1219200"/>
            <a:ext cx="7467600" cy="5105400"/>
          </a:xfrm>
          <a:prstGeom prst="rect">
            <a:avLst/>
          </a:prstGeom>
        </p:spPr>
        <p:txBody>
          <a:bodyPr lIns="0" tIns="0" rIns="0" bIns="0">
            <a:normAutofit fontScale="100000" lnSpcReduction="0"/>
          </a:bodyPr>
          <a:lstStyle/>
          <a:p>
            <a:pPr lvl="0" marL="444605" indent="-408093">
              <a:buChar char="⦿"/>
              <a:defRPr sz="1800">
                <a:solidFill>
                  <a:srgbClr val="000000"/>
                </a:solidFill>
              </a:defRPr>
            </a:pPr>
            <a:r>
              <a:rPr sz="3200">
                <a:solidFill>
                  <a:srgbClr val="FFFFFF"/>
                </a:solidFill>
                <a:latin typeface="Arial Bold"/>
                <a:ea typeface="Arial Bold"/>
                <a:cs typeface="Arial Bold"/>
                <a:sym typeface="Arial Bold"/>
              </a:rPr>
              <a:t>Basic principle</a:t>
            </a:r>
            <a:r>
              <a:rPr sz="3200">
                <a:solidFill>
                  <a:srgbClr val="FFFFFF"/>
                </a:solidFill>
              </a:rPr>
              <a:t>: History of violence is predictive of future violence.</a:t>
            </a:r>
            <a:endParaRPr sz="3200">
              <a:solidFill>
                <a:srgbClr val="FFFFFF"/>
              </a:solidFill>
            </a:endParaRPr>
          </a:p>
          <a:p>
            <a:pPr lvl="0" marL="444605" indent="-408093">
              <a:buChar char="⦿"/>
              <a:defRPr sz="1800">
                <a:solidFill>
                  <a:srgbClr val="000000"/>
                </a:solidFill>
              </a:defRPr>
            </a:pPr>
            <a:r>
              <a:rPr sz="3200">
                <a:solidFill>
                  <a:srgbClr val="FFFFFF"/>
                </a:solidFill>
                <a:latin typeface="Arial Bold"/>
                <a:ea typeface="Arial Bold"/>
                <a:cs typeface="Arial Bold"/>
                <a:sym typeface="Arial Bold"/>
              </a:rPr>
              <a:t>Information required</a:t>
            </a:r>
            <a:r>
              <a:rPr sz="3200">
                <a:solidFill>
                  <a:srgbClr val="FFFFFF"/>
                </a:solidFill>
              </a:rPr>
              <a:t>: Criminal history</a:t>
            </a:r>
            <a:endParaRPr sz="3200">
              <a:solidFill>
                <a:srgbClr val="FFFFFF"/>
              </a:solidFill>
            </a:endParaRPr>
          </a:p>
          <a:p>
            <a:pPr lvl="0" marL="444605" indent="-408093">
              <a:buChar char="⦿"/>
              <a:defRPr sz="1800">
                <a:solidFill>
                  <a:srgbClr val="000000"/>
                </a:solidFill>
              </a:defRPr>
            </a:pPr>
            <a:r>
              <a:rPr sz="3200">
                <a:solidFill>
                  <a:srgbClr val="FFFFFF"/>
                </a:solidFill>
                <a:latin typeface="Arial Bold"/>
                <a:ea typeface="Arial Bold"/>
                <a:cs typeface="Arial Bold"/>
                <a:sym typeface="Arial Bold"/>
              </a:rPr>
              <a:t>Basic rule</a:t>
            </a:r>
            <a:r>
              <a:rPr sz="3200">
                <a:solidFill>
                  <a:srgbClr val="FFFFFF"/>
                </a:solidFill>
              </a:rPr>
              <a:t>: If criminal history shows a separate conviction for non-sexual violent offense that was </a:t>
            </a:r>
            <a:r>
              <a:rPr i="1" sz="3200">
                <a:solidFill>
                  <a:srgbClr val="FFFFFF"/>
                </a:solidFill>
              </a:rPr>
              <a:t>addressed on the same sentencing occasion </a:t>
            </a:r>
            <a:r>
              <a:rPr sz="3200">
                <a:solidFill>
                  <a:srgbClr val="FFFFFF"/>
                </a:solidFill>
              </a:rPr>
              <a:t>as the Index Offense, score “1.” 	</a:t>
            </a:r>
          </a:p>
        </p:txBody>
      </p:sp>
    </p:spTree>
  </p:cSld>
  <p:clrMapOvr>
    <a:masterClrMapping/>
  </p:clrMapOvr>
  <p:transition spd="fast" advClick="1">
    <p:dissolve/>
  </p:transition>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4" name="Shape 114"/>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Index Non-sexual Violence  #3</a:t>
            </a:r>
          </a:p>
        </p:txBody>
      </p:sp>
      <p:sp>
        <p:nvSpPr>
          <p:cNvPr id="115" name="Shape 115"/>
          <p:cNvSpPr/>
          <p:nvPr>
            <p:ph type="body" idx="4294967295"/>
          </p:nvPr>
        </p:nvSpPr>
        <p:spPr>
          <a:xfrm>
            <a:off x="457200" y="1295400"/>
            <a:ext cx="7467600" cy="4830763"/>
          </a:xfrm>
          <a:prstGeom prst="rect">
            <a:avLst/>
          </a:prstGeom>
        </p:spPr>
        <p:txBody>
          <a:bodyPr lIns="0" tIns="0" rIns="0" bIns="0">
            <a:normAutofit fontScale="100000" lnSpcReduction="0"/>
          </a:bodyPr>
          <a:lstStyle/>
          <a:p>
            <a:pPr lvl="0" marL="342426" indent="-310661" defTabSz="795527">
              <a:spcBef>
                <a:spcPts val="500"/>
              </a:spcBef>
              <a:buChar char="⦿"/>
              <a:defRPr sz="1800">
                <a:solidFill>
                  <a:srgbClr val="000000"/>
                </a:solidFill>
              </a:defRPr>
            </a:pPr>
            <a:r>
              <a:rPr sz="2436">
                <a:solidFill>
                  <a:srgbClr val="FFFFFF"/>
                </a:solidFill>
              </a:rPr>
              <a:t>Look at the </a:t>
            </a:r>
            <a:r>
              <a:rPr sz="2436">
                <a:solidFill>
                  <a:srgbClr val="FFFFFF"/>
                </a:solidFill>
                <a:latin typeface="Arial Bold"/>
                <a:ea typeface="Arial Bold"/>
                <a:cs typeface="Arial Bold"/>
                <a:sym typeface="Arial Bold"/>
              </a:rPr>
              <a:t>Name of the Offense</a:t>
            </a:r>
            <a:endParaRPr sz="2436">
              <a:solidFill>
                <a:srgbClr val="FFFFFF"/>
              </a:solidFill>
              <a:latin typeface="Arial Bold"/>
              <a:ea typeface="Arial Bold"/>
              <a:cs typeface="Arial Bold"/>
              <a:sym typeface="Arial Bold"/>
            </a:endParaRPr>
          </a:p>
          <a:p>
            <a:pPr lvl="0" marL="342426" indent="-310661" defTabSz="795527">
              <a:spcBef>
                <a:spcPts val="500"/>
              </a:spcBef>
              <a:buChar char="⦿"/>
              <a:defRPr sz="1800">
                <a:solidFill>
                  <a:srgbClr val="000000"/>
                </a:solidFill>
              </a:defRPr>
            </a:pPr>
            <a:r>
              <a:rPr sz="2436">
                <a:solidFill>
                  <a:srgbClr val="FFFFFF"/>
                </a:solidFill>
              </a:rPr>
              <a:t>Count only convictions</a:t>
            </a:r>
            <a:endParaRPr sz="2436">
              <a:solidFill>
                <a:srgbClr val="FFFFFF"/>
              </a:solidFill>
            </a:endParaRPr>
          </a:p>
          <a:p>
            <a:pPr lvl="0" marL="342426" indent="-310661" defTabSz="795527">
              <a:spcBef>
                <a:spcPts val="500"/>
              </a:spcBef>
              <a:buChar char="⦿"/>
              <a:defRPr sz="1800">
                <a:solidFill>
                  <a:srgbClr val="000000"/>
                </a:solidFill>
              </a:defRPr>
            </a:pPr>
            <a:r>
              <a:rPr sz="2436">
                <a:solidFill>
                  <a:srgbClr val="FFFFFF"/>
                </a:solidFill>
              </a:rPr>
              <a:t>Victim can be the same as the victim for sexual offense or different</a:t>
            </a:r>
            <a:endParaRPr sz="2436">
              <a:solidFill>
                <a:srgbClr val="FFFFFF"/>
              </a:solidFill>
            </a:endParaRPr>
          </a:p>
          <a:p>
            <a:pPr lvl="0" marL="342426" indent="-310661" defTabSz="795527">
              <a:spcBef>
                <a:spcPts val="500"/>
              </a:spcBef>
              <a:buChar char="⦿"/>
              <a:defRPr sz="1800">
                <a:solidFill>
                  <a:srgbClr val="000000"/>
                </a:solidFill>
              </a:defRPr>
            </a:pPr>
            <a:r>
              <a:rPr sz="2436">
                <a:solidFill>
                  <a:srgbClr val="FFFFFF"/>
                </a:solidFill>
              </a:rPr>
              <a:t>Be aware of pseudo-recidivistic violence – charge for prior or subsequent violence while incarcerated, as must be same sentencing occasion as Index </a:t>
            </a:r>
            <a:endParaRPr sz="2436">
              <a:solidFill>
                <a:srgbClr val="FFFFFF"/>
              </a:solidFill>
            </a:endParaRPr>
          </a:p>
          <a:p>
            <a:pPr lvl="0" marL="342426" indent="-310661" defTabSz="795527">
              <a:spcBef>
                <a:spcPts val="500"/>
              </a:spcBef>
              <a:buChar char="⦿"/>
              <a:defRPr sz="1800">
                <a:solidFill>
                  <a:srgbClr val="000000"/>
                </a:solidFill>
              </a:defRPr>
            </a:pPr>
            <a:r>
              <a:rPr sz="2436">
                <a:solidFill>
                  <a:srgbClr val="FFFFFF"/>
                </a:solidFill>
              </a:rPr>
              <a:t>Includes convictions for Viol of DV Protection (Restraining Order)	</a:t>
            </a:r>
            <a:endParaRPr sz="2436">
              <a:solidFill>
                <a:srgbClr val="FFFFFF"/>
              </a:solidFill>
            </a:endParaRPr>
          </a:p>
          <a:p>
            <a:pPr lvl="0" marL="332851" indent="-301085" defTabSz="795527">
              <a:spcBef>
                <a:spcPts val="600"/>
              </a:spcBef>
              <a:buSzTx/>
              <a:buNone/>
              <a:defRPr sz="1800">
                <a:solidFill>
                  <a:srgbClr val="000000"/>
                </a:solidFill>
              </a:defRPr>
            </a:pPr>
            <a:endParaRPr sz="2436">
              <a:solidFill>
                <a:srgbClr val="FFFFFF"/>
              </a:solidFill>
            </a:endParaRPr>
          </a:p>
          <a:p>
            <a:pPr lvl="0" marL="332851" indent="-301085" defTabSz="795527">
              <a:spcBef>
                <a:spcPts val="600"/>
              </a:spcBef>
              <a:buSzTx/>
              <a:buNone/>
              <a:defRPr sz="1800">
                <a:solidFill>
                  <a:srgbClr val="000000"/>
                </a:solidFill>
              </a:defRPr>
            </a:pPr>
            <a:r>
              <a:rPr sz="2610">
                <a:solidFill>
                  <a:srgbClr val="FFFFFF"/>
                </a:solidFill>
              </a:rPr>
              <a:t>   </a:t>
            </a:r>
          </a:p>
        </p:txBody>
      </p:sp>
    </p:spTree>
  </p:cSld>
  <p:clrMapOvr>
    <a:masterClrMapping/>
  </p:clrMapOvr>
  <p:transition spd="fast" advClick="1">
    <p:dissolve/>
  </p:transition>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7" name="Shape 117"/>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Item #4 Prior Non-sexual violence</a:t>
            </a:r>
          </a:p>
        </p:txBody>
      </p:sp>
      <p:sp>
        <p:nvSpPr>
          <p:cNvPr id="118" name="Shape 118"/>
          <p:cNvSpPr/>
          <p:nvPr>
            <p:ph type="body" idx="4294967295"/>
          </p:nvPr>
        </p:nvSpPr>
        <p:spPr>
          <a:xfrm>
            <a:off x="304800" y="1142999"/>
            <a:ext cx="8077200" cy="4572002"/>
          </a:xfrm>
          <a:prstGeom prst="rect">
            <a:avLst/>
          </a:prstGeom>
        </p:spPr>
        <p:txBody>
          <a:bodyPr lIns="0" tIns="0" rIns="0" bIns="0">
            <a:normAutofit fontScale="100000" lnSpcReduction="0"/>
          </a:bodyPr>
          <a:lstStyle/>
          <a:p>
            <a:pPr lvl="0" marL="422375" indent="-387688" defTabSz="868680">
              <a:buChar char="⦿"/>
              <a:defRPr sz="1800">
                <a:solidFill>
                  <a:srgbClr val="000000"/>
                </a:solidFill>
              </a:defRPr>
            </a:pPr>
            <a:r>
              <a:rPr sz="3040">
                <a:solidFill>
                  <a:srgbClr val="FFFFFF"/>
                </a:solidFill>
                <a:latin typeface="Arial Bold"/>
                <a:ea typeface="Arial Bold"/>
                <a:cs typeface="Arial Bold"/>
                <a:sym typeface="Arial Bold"/>
              </a:rPr>
              <a:t>Basic principle</a:t>
            </a:r>
            <a:r>
              <a:rPr sz="3040">
                <a:solidFill>
                  <a:srgbClr val="FFFFFF"/>
                </a:solidFill>
              </a:rPr>
              <a:t>:  History of violence is predictive of future violence.  Presence of non-sex violence predicts seriousness of damage were a re-offense to occur.</a:t>
            </a:r>
            <a:endParaRPr sz="3040">
              <a:solidFill>
                <a:srgbClr val="FFFFFF"/>
              </a:solidFill>
            </a:endParaRPr>
          </a:p>
          <a:p>
            <a:pPr lvl="0" marL="422375" indent="-387688" defTabSz="868680">
              <a:lnSpc>
                <a:spcPct val="90000"/>
              </a:lnSpc>
              <a:buChar char="⦿"/>
              <a:defRPr sz="1800">
                <a:solidFill>
                  <a:srgbClr val="000000"/>
                </a:solidFill>
              </a:defRPr>
            </a:pPr>
            <a:r>
              <a:rPr sz="3040">
                <a:solidFill>
                  <a:srgbClr val="FFFFFF"/>
                </a:solidFill>
                <a:latin typeface="Arial Bold"/>
                <a:ea typeface="Arial Bold"/>
                <a:cs typeface="Arial Bold"/>
                <a:sym typeface="Arial Bold"/>
              </a:rPr>
              <a:t>Information required</a:t>
            </a:r>
            <a:r>
              <a:rPr sz="3040">
                <a:solidFill>
                  <a:srgbClr val="FFFFFF"/>
                </a:solidFill>
              </a:rPr>
              <a:t>:  Criminal history</a:t>
            </a:r>
            <a:r>
              <a:rPr sz="3040">
                <a:solidFill>
                  <a:srgbClr val="FFFFFF"/>
                </a:solidFill>
                <a:latin typeface="Arial Bold"/>
                <a:ea typeface="Arial Bold"/>
                <a:cs typeface="Arial Bold"/>
                <a:sym typeface="Arial Bold"/>
              </a:rPr>
              <a:t> </a:t>
            </a:r>
            <a:endParaRPr sz="3040">
              <a:solidFill>
                <a:srgbClr val="FFFFFF"/>
              </a:solidFill>
              <a:latin typeface="Arial Bold"/>
              <a:ea typeface="Arial Bold"/>
              <a:cs typeface="Arial Bold"/>
              <a:sym typeface="Arial Bold"/>
            </a:endParaRPr>
          </a:p>
          <a:p>
            <a:pPr lvl="0" marL="422375" indent="-387688" defTabSz="868680">
              <a:lnSpc>
                <a:spcPct val="90000"/>
              </a:lnSpc>
              <a:buChar char="⦿"/>
              <a:defRPr sz="1800">
                <a:solidFill>
                  <a:srgbClr val="000000"/>
                </a:solidFill>
              </a:defRPr>
            </a:pPr>
            <a:r>
              <a:rPr sz="3040">
                <a:solidFill>
                  <a:srgbClr val="FFFFFF"/>
                </a:solidFill>
                <a:latin typeface="Arial Bold"/>
                <a:ea typeface="Arial Bold"/>
                <a:cs typeface="Arial Bold"/>
                <a:sym typeface="Arial Bold"/>
              </a:rPr>
              <a:t>Basic Rule</a:t>
            </a:r>
            <a:r>
              <a:rPr sz="3040">
                <a:solidFill>
                  <a:srgbClr val="FFFFFF"/>
                </a:solidFill>
              </a:rPr>
              <a:t>:  If offender record shows a separate conviction for a non-sexual violent offense </a:t>
            </a:r>
            <a:r>
              <a:rPr i="1" sz="3040">
                <a:solidFill>
                  <a:srgbClr val="FFFFFF"/>
                </a:solidFill>
              </a:rPr>
              <a:t>prior</a:t>
            </a:r>
            <a:r>
              <a:rPr sz="3040">
                <a:solidFill>
                  <a:srgbClr val="FFFFFF"/>
                </a:solidFill>
              </a:rPr>
              <a:t> to the index arrest/charge/sentence date score “1.”</a:t>
            </a:r>
            <a:endParaRPr sz="3040">
              <a:solidFill>
                <a:srgbClr val="FFFFFF"/>
              </a:solidFill>
            </a:endParaRPr>
          </a:p>
          <a:p>
            <a:pPr lvl="0" marL="363458" indent="-328771" defTabSz="868680">
              <a:lnSpc>
                <a:spcPct val="90000"/>
              </a:lnSpc>
              <a:spcBef>
                <a:spcPts val="600"/>
              </a:spcBef>
              <a:buSzTx/>
              <a:buNone/>
              <a:defRPr sz="1800">
                <a:solidFill>
                  <a:srgbClr val="000000"/>
                </a:solidFill>
              </a:defRPr>
            </a:pPr>
            <a:r>
              <a:rPr sz="2850">
                <a:solidFill>
                  <a:srgbClr val="FFFFFF"/>
                </a:solidFill>
              </a:rPr>
              <a:t>	</a:t>
            </a:r>
          </a:p>
        </p:txBody>
      </p:sp>
    </p:spTree>
  </p:cSld>
  <p:clrMapOvr>
    <a:masterClrMapping/>
  </p:clrMapOvr>
  <p:transition spd="fast" advClick="1">
    <p:dissolve/>
  </p:transition>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0" name="Shape 120"/>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Prior Non-sexual Violence   #4	</a:t>
            </a:r>
            <a:r>
              <a:rPr sz="1100">
                <a:solidFill>
                  <a:srgbClr val="FFFFFF"/>
                </a:solidFill>
              </a:rPr>
              <a:t>CR page 31</a:t>
            </a:r>
          </a:p>
        </p:txBody>
      </p:sp>
      <p:sp>
        <p:nvSpPr>
          <p:cNvPr id="121" name="Shape 121"/>
          <p:cNvSpPr/>
          <p:nvPr>
            <p:ph type="body" idx="4294967295"/>
          </p:nvPr>
        </p:nvSpPr>
        <p:spPr>
          <a:xfrm>
            <a:off x="533400" y="1447799"/>
            <a:ext cx="7467600" cy="4983164"/>
          </a:xfrm>
          <a:prstGeom prst="rect">
            <a:avLst/>
          </a:prstGeom>
        </p:spPr>
        <p:txBody>
          <a:bodyPr lIns="0" tIns="0" rIns="0" bIns="0">
            <a:normAutofit fontScale="100000" lnSpcReduction="0"/>
          </a:bodyPr>
          <a:lstStyle/>
          <a:p>
            <a:pPr lvl="0" marL="470111" indent="-433599">
              <a:spcBef>
                <a:spcPts val="800"/>
              </a:spcBef>
              <a:buChar char="⦿"/>
              <a:defRPr sz="1800">
                <a:solidFill>
                  <a:srgbClr val="000000"/>
                </a:solidFill>
              </a:defRPr>
            </a:pPr>
            <a:r>
              <a:rPr sz="3400">
                <a:solidFill>
                  <a:srgbClr val="FFFFFF"/>
                </a:solidFill>
              </a:rPr>
              <a:t>Look at the </a:t>
            </a:r>
            <a:r>
              <a:rPr sz="3400">
                <a:solidFill>
                  <a:srgbClr val="FFFFFF"/>
                </a:solidFill>
                <a:latin typeface="Arial Bold"/>
                <a:ea typeface="Arial Bold"/>
                <a:cs typeface="Arial Bold"/>
                <a:sym typeface="Arial Bold"/>
              </a:rPr>
              <a:t>Name of the Offense</a:t>
            </a:r>
            <a:endParaRPr sz="3400">
              <a:solidFill>
                <a:srgbClr val="FFFFFF"/>
              </a:solidFill>
              <a:latin typeface="Arial Bold"/>
              <a:ea typeface="Arial Bold"/>
              <a:cs typeface="Arial Bold"/>
              <a:sym typeface="Arial Bold"/>
            </a:endParaRPr>
          </a:p>
          <a:p>
            <a:pPr lvl="0" marL="470111" indent="-433599">
              <a:spcBef>
                <a:spcPts val="800"/>
              </a:spcBef>
              <a:buChar char="⦿"/>
              <a:defRPr sz="1800">
                <a:solidFill>
                  <a:srgbClr val="000000"/>
                </a:solidFill>
              </a:defRPr>
            </a:pPr>
            <a:r>
              <a:rPr sz="3400">
                <a:solidFill>
                  <a:srgbClr val="FFFFFF"/>
                </a:solidFill>
              </a:rPr>
              <a:t>Prior to index offense – Sanction imposed must have occurred prior to index offense being committed</a:t>
            </a:r>
            <a:endParaRPr sz="3400">
              <a:solidFill>
                <a:srgbClr val="FFFFFF"/>
              </a:solidFill>
            </a:endParaRPr>
          </a:p>
          <a:p>
            <a:pPr lvl="0" marL="470111" indent="-433599">
              <a:spcBef>
                <a:spcPts val="800"/>
              </a:spcBef>
              <a:buChar char="⦿"/>
              <a:defRPr sz="1800">
                <a:solidFill>
                  <a:srgbClr val="000000"/>
                </a:solidFill>
              </a:defRPr>
            </a:pPr>
            <a:r>
              <a:rPr sz="3400">
                <a:solidFill>
                  <a:srgbClr val="FFFFFF"/>
                </a:solidFill>
              </a:rPr>
              <a:t>Count only convictions</a:t>
            </a:r>
            <a:endParaRPr sz="3400">
              <a:solidFill>
                <a:srgbClr val="FFFFFF"/>
              </a:solidFill>
            </a:endParaRPr>
          </a:p>
          <a:p>
            <a:pPr lvl="0" marL="470111" indent="-433599">
              <a:spcBef>
                <a:spcPts val="800"/>
              </a:spcBef>
              <a:buChar char="⦿"/>
              <a:defRPr sz="1800">
                <a:solidFill>
                  <a:srgbClr val="000000"/>
                </a:solidFill>
              </a:defRPr>
            </a:pPr>
            <a:r>
              <a:rPr sz="3400">
                <a:solidFill>
                  <a:srgbClr val="FFFFFF"/>
                </a:solidFill>
              </a:rPr>
              <a:t>Victim can be the same as victim of the sexual offense or different</a:t>
            </a:r>
          </a:p>
        </p:txBody>
      </p:sp>
    </p:spTree>
  </p:cSld>
  <p:clrMapOvr>
    <a:masterClrMapping/>
  </p:clrMapOvr>
  <p:transition spd="fast" advClick="1">
    <p:dissolve/>
  </p:transition>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3" name="Shape 123"/>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	Non-sexual Violence #3 &amp; #4</a:t>
            </a:r>
          </a:p>
        </p:txBody>
      </p:sp>
      <p:sp>
        <p:nvSpPr>
          <p:cNvPr id="124" name="Shape 124"/>
          <p:cNvSpPr/>
          <p:nvPr>
            <p:ph type="body" idx="4294967295"/>
          </p:nvPr>
        </p:nvSpPr>
        <p:spPr>
          <a:xfrm>
            <a:off x="304800" y="1219200"/>
            <a:ext cx="8458200" cy="5181600"/>
          </a:xfrm>
          <a:prstGeom prst="rect">
            <a:avLst/>
          </a:prstGeom>
        </p:spPr>
        <p:txBody>
          <a:bodyPr lIns="0" tIns="0" rIns="0" bIns="0">
            <a:normAutofit fontScale="100000" lnSpcReduction="0"/>
          </a:bodyPr>
          <a:lstStyle/>
          <a:p>
            <a:pPr lvl="0" marL="342582" indent="-306070">
              <a:spcBef>
                <a:spcPts val="0"/>
              </a:spcBef>
              <a:buChar char="⦿"/>
              <a:defRPr sz="1800">
                <a:solidFill>
                  <a:srgbClr val="000000"/>
                </a:solidFill>
              </a:defRPr>
            </a:pPr>
            <a:r>
              <a:rPr sz="2400">
                <a:solidFill>
                  <a:srgbClr val="FFFFFF"/>
                </a:solidFill>
              </a:rPr>
              <a:t>Includes </a:t>
            </a:r>
            <a:r>
              <a:rPr i="1" sz="2400">
                <a:solidFill>
                  <a:srgbClr val="FFFFFF"/>
                </a:solidFill>
              </a:rPr>
              <a:t>convictions</a:t>
            </a:r>
            <a:r>
              <a:rPr sz="2400">
                <a:solidFill>
                  <a:srgbClr val="FFFFFF"/>
                </a:solidFill>
              </a:rPr>
              <a:t> for aggravated assault, arson, forcible confinement, kidnapping, murder, robbery, threatening, and violation of DV protection  order (restraining order). </a:t>
            </a:r>
            <a:endParaRPr sz="2400">
              <a:solidFill>
                <a:srgbClr val="FFFFFF"/>
              </a:solidFill>
            </a:endParaRPr>
          </a:p>
          <a:p>
            <a:pPr lvl="0">
              <a:spcBef>
                <a:spcPts val="0"/>
              </a:spcBef>
              <a:buChar char="⦿"/>
              <a:defRPr sz="1800">
                <a:solidFill>
                  <a:srgbClr val="000000"/>
                </a:solidFill>
              </a:defRPr>
            </a:pPr>
            <a:endParaRPr sz="2400">
              <a:solidFill>
                <a:srgbClr val="FFFFFF"/>
              </a:solidFill>
            </a:endParaRPr>
          </a:p>
          <a:p>
            <a:pPr lvl="0" marL="342582" indent="-306070">
              <a:spcBef>
                <a:spcPts val="0"/>
              </a:spcBef>
              <a:buChar char="⦿"/>
              <a:defRPr sz="1800">
                <a:solidFill>
                  <a:srgbClr val="000000"/>
                </a:solidFill>
              </a:defRPr>
            </a:pPr>
            <a:r>
              <a:rPr sz="2400">
                <a:solidFill>
                  <a:srgbClr val="FFFFFF"/>
                </a:solidFill>
              </a:rPr>
              <a:t>Weapons offenses (i.e. Burglary 2</a:t>
            </a:r>
            <a:r>
              <a:rPr baseline="30000" sz="2400">
                <a:solidFill>
                  <a:srgbClr val="FFFFFF"/>
                </a:solidFill>
              </a:rPr>
              <a:t>nd</a:t>
            </a:r>
            <a:r>
              <a:rPr sz="2400">
                <a:solidFill>
                  <a:srgbClr val="FFFFFF"/>
                </a:solidFill>
              </a:rPr>
              <a:t> Degree) would not count unless the weapon was specifically pointed at a victim during the commission of a violent or sexual offense.</a:t>
            </a:r>
            <a:endParaRPr sz="2400">
              <a:solidFill>
                <a:srgbClr val="FFFFFF"/>
              </a:solidFill>
            </a:endParaRPr>
          </a:p>
          <a:p>
            <a:pPr lvl="0" marL="382587" indent="-346075">
              <a:spcBef>
                <a:spcPts val="0"/>
              </a:spcBef>
              <a:buSzTx/>
              <a:buNone/>
              <a:defRPr sz="1800">
                <a:solidFill>
                  <a:srgbClr val="000000"/>
                </a:solidFill>
              </a:defRPr>
            </a:pPr>
            <a:r>
              <a:rPr sz="2400">
                <a:solidFill>
                  <a:srgbClr val="FFFFFF"/>
                </a:solidFill>
              </a:rPr>
              <a:t> </a:t>
            </a:r>
            <a:endParaRPr sz="2400">
              <a:solidFill>
                <a:srgbClr val="FFFFFF"/>
              </a:solidFill>
            </a:endParaRPr>
          </a:p>
          <a:p>
            <a:pPr lvl="0" marL="342582" indent="-306070">
              <a:spcBef>
                <a:spcPts val="0"/>
              </a:spcBef>
              <a:buChar char="⦿"/>
              <a:defRPr sz="1800">
                <a:solidFill>
                  <a:srgbClr val="000000"/>
                </a:solidFill>
              </a:defRPr>
            </a:pPr>
            <a:r>
              <a:rPr sz="2400">
                <a:solidFill>
                  <a:srgbClr val="FFFFFF"/>
                </a:solidFill>
              </a:rPr>
              <a:t>If behavior was sexual but the offender was convicted of non-sexual violence, the same conviction counts as both a sexual offense and a non-sexual violent offense.</a:t>
            </a:r>
            <a:endParaRPr sz="2400">
              <a:solidFill>
                <a:srgbClr val="FFFFFF"/>
              </a:solidFill>
            </a:endParaRPr>
          </a:p>
          <a:p>
            <a:pPr lvl="0" marL="382587" indent="-346075">
              <a:spcBef>
                <a:spcPts val="0"/>
              </a:spcBef>
              <a:buSzTx/>
              <a:buNone/>
              <a:defRPr sz="1800">
                <a:solidFill>
                  <a:srgbClr val="000000"/>
                </a:solidFill>
              </a:defRPr>
            </a:pPr>
            <a:r>
              <a:rPr sz="2600">
                <a:solidFill>
                  <a:srgbClr val="FFFFFF"/>
                </a:solidFill>
              </a:rPr>
              <a:t>  </a:t>
            </a:r>
          </a:p>
        </p:txBody>
      </p:sp>
    </p:spTree>
  </p:cSld>
  <p:clrMapOvr>
    <a:masterClrMapping/>
  </p:clrMapOvr>
  <p:transition spd="fast" advClick="1">
    <p:dissolve/>
  </p:transition>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Shape 42"/>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defTabSz="365760">
              <a:defRPr sz="1800">
                <a:solidFill>
                  <a:srgbClr val="000000"/>
                </a:solidFill>
              </a:defRPr>
            </a:pPr>
            <a:br>
              <a:rPr sz="1840">
                <a:solidFill>
                  <a:srgbClr val="FFFFFF"/>
                </a:solidFill>
              </a:rPr>
            </a:br>
            <a:br>
              <a:rPr sz="1840">
                <a:solidFill>
                  <a:srgbClr val="FFFFFF"/>
                </a:solidFill>
              </a:rPr>
            </a:br>
            <a:r>
              <a:rPr sz="1640">
                <a:solidFill>
                  <a:srgbClr val="FFFFFF"/>
                </a:solidFill>
              </a:rPr>
              <a:t>Static -99   </a:t>
            </a:r>
            <a:br>
              <a:rPr sz="1640">
                <a:solidFill>
                  <a:srgbClr val="FFFFFF"/>
                </a:solidFill>
              </a:rPr>
            </a:br>
            <a:br>
              <a:rPr sz="1640">
                <a:solidFill>
                  <a:srgbClr val="FFFFFF"/>
                </a:solidFill>
              </a:rPr>
            </a:br>
          </a:p>
        </p:txBody>
      </p:sp>
      <p:sp>
        <p:nvSpPr>
          <p:cNvPr id="43" name="Shape 43"/>
          <p:cNvSpPr/>
          <p:nvPr>
            <p:ph type="body" idx="4294967295"/>
          </p:nvPr>
        </p:nvSpPr>
        <p:spPr>
          <a:xfrm>
            <a:off x="228600" y="1600200"/>
            <a:ext cx="8686800" cy="4525963"/>
          </a:xfrm>
          <a:prstGeom prst="rect">
            <a:avLst/>
          </a:prstGeom>
        </p:spPr>
        <p:txBody>
          <a:bodyPr lIns="0" tIns="0" rIns="0" bIns="0">
            <a:normAutofit fontScale="100000" lnSpcReduction="0"/>
          </a:bodyPr>
          <a:lstStyle/>
          <a:p>
            <a:pPr lvl="0" marL="609600" indent="-609600">
              <a:buChar char="⦿"/>
              <a:defRPr sz="1800">
                <a:solidFill>
                  <a:srgbClr val="000000"/>
                </a:solidFill>
              </a:defRPr>
            </a:pPr>
            <a:r>
              <a:rPr sz="3000">
                <a:solidFill>
                  <a:srgbClr val="FFFFFF"/>
                </a:solidFill>
              </a:rPr>
              <a:t>An actuarial tool used for the prediction of sexual and violent recidivism among adult male offenders.</a:t>
            </a:r>
            <a:endParaRPr sz="3000">
              <a:solidFill>
                <a:srgbClr val="FFFFFF"/>
              </a:solidFill>
            </a:endParaRPr>
          </a:p>
          <a:p>
            <a:pPr lvl="0" marL="609600" indent="-609600">
              <a:buChar char="⦿"/>
              <a:defRPr sz="1800">
                <a:solidFill>
                  <a:srgbClr val="000000"/>
                </a:solidFill>
              </a:defRPr>
            </a:pPr>
            <a:r>
              <a:rPr sz="3000">
                <a:solidFill>
                  <a:srgbClr val="FFFFFF"/>
                </a:solidFill>
              </a:rPr>
              <a:t>Tool was designed by Carl </a:t>
            </a:r>
            <a:r>
              <a:rPr sz="3000" u="sng">
                <a:solidFill>
                  <a:srgbClr val="FFFFFF"/>
                </a:solidFill>
              </a:rPr>
              <a:t>Hansen</a:t>
            </a:r>
            <a:r>
              <a:rPr sz="3000">
                <a:solidFill>
                  <a:srgbClr val="FFFFFF"/>
                </a:solidFill>
              </a:rPr>
              <a:t> and David </a:t>
            </a:r>
            <a:r>
              <a:rPr sz="3000" u="sng">
                <a:solidFill>
                  <a:srgbClr val="FFFFFF"/>
                </a:solidFill>
              </a:rPr>
              <a:t>Thornton</a:t>
            </a:r>
            <a:r>
              <a:rPr sz="3000">
                <a:solidFill>
                  <a:srgbClr val="FFFFFF"/>
                </a:solidFill>
              </a:rPr>
              <a:t> in 1999.</a:t>
            </a:r>
            <a:endParaRPr sz="3000">
              <a:solidFill>
                <a:srgbClr val="FFFFFF"/>
              </a:solidFill>
            </a:endParaRPr>
          </a:p>
          <a:p>
            <a:pPr lvl="0" marL="609600" indent="-609600">
              <a:buChar char="⦿"/>
              <a:defRPr sz="1800">
                <a:solidFill>
                  <a:srgbClr val="000000"/>
                </a:solidFill>
              </a:defRPr>
            </a:pPr>
            <a:r>
              <a:rPr sz="3000">
                <a:solidFill>
                  <a:srgbClr val="FFFFFF"/>
                </a:solidFill>
              </a:rPr>
              <a:t>Combined 2 risk assessment tools, the RRASOR and the SACJ-Min.</a:t>
            </a:r>
            <a:endParaRPr sz="3000">
              <a:solidFill>
                <a:srgbClr val="FFFFFF"/>
              </a:solidFill>
            </a:endParaRPr>
          </a:p>
          <a:p>
            <a:pPr lvl="0" marL="609600" indent="-609600">
              <a:buSzTx/>
              <a:buNone/>
              <a:defRPr sz="1800">
                <a:solidFill>
                  <a:srgbClr val="000000"/>
                </a:solidFill>
              </a:defRPr>
            </a:pPr>
            <a:r>
              <a:rPr sz="3000">
                <a:solidFill>
                  <a:srgbClr val="FFFFFF"/>
                </a:solidFill>
              </a:rPr>
              <a:t>  		</a:t>
            </a:r>
          </a:p>
        </p:txBody>
      </p:sp>
    </p:spTree>
  </p:cSld>
  <p:clrMapOvr>
    <a:masterClrMapping/>
  </p:clrMapOvr>
  <p:transition spd="fast" advClick="1">
    <p:dissolve/>
  </p:transition>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6" name="Shape 126"/>
          <p:cNvSpPr/>
          <p:nvPr>
            <p:ph type="title" idx="4294967295"/>
          </p:nvPr>
        </p:nvSpPr>
        <p:spPr>
          <a:xfrm>
            <a:off x="457200" y="457199"/>
            <a:ext cx="7467600" cy="1143002"/>
          </a:xfrm>
          <a:prstGeom prst="rect">
            <a:avLst/>
          </a:prstGeom>
        </p:spPr>
        <p:txBody>
          <a:bodyPr lIns="0" tIns="0" rIns="0" bIns="0">
            <a:normAutofit fontScale="100000" lnSpcReduction="0"/>
          </a:bodyPr>
          <a:lstStyle>
            <a:lvl1pPr algn="ctr">
              <a:defRPr sz="3800"/>
            </a:lvl1pPr>
          </a:lstStyle>
          <a:p>
            <a:pPr lvl="0">
              <a:defRPr sz="1800">
                <a:solidFill>
                  <a:srgbClr val="000000"/>
                </a:solidFill>
              </a:defRPr>
            </a:pPr>
            <a:r>
              <a:rPr sz="3800">
                <a:solidFill>
                  <a:srgbClr val="FFFFFF"/>
                </a:solidFill>
              </a:rPr>
              <a:t>Non-sexual Violence #3 &amp; #4</a:t>
            </a:r>
          </a:p>
        </p:txBody>
      </p:sp>
      <p:sp>
        <p:nvSpPr>
          <p:cNvPr id="127" name="Shape 127"/>
          <p:cNvSpPr/>
          <p:nvPr>
            <p:ph type="body" idx="4294967295"/>
          </p:nvPr>
        </p:nvSpPr>
        <p:spPr>
          <a:xfrm>
            <a:off x="457200" y="1828800"/>
            <a:ext cx="7467600" cy="4678363"/>
          </a:xfrm>
          <a:prstGeom prst="rect">
            <a:avLst/>
          </a:prstGeom>
        </p:spPr>
        <p:txBody>
          <a:bodyPr lIns="0" tIns="0" rIns="0" bIns="0">
            <a:normAutofit fontScale="100000" lnSpcReduction="0"/>
          </a:bodyPr>
          <a:lstStyle/>
          <a:p>
            <a:pPr lvl="0" marL="382587" indent="-346075">
              <a:buSzTx/>
              <a:buNone/>
              <a:defRPr sz="1800">
                <a:solidFill>
                  <a:srgbClr val="000000"/>
                </a:solidFill>
              </a:defRPr>
            </a:pPr>
            <a:r>
              <a:rPr sz="3200">
                <a:solidFill>
                  <a:srgbClr val="FFFFFF"/>
                </a:solidFill>
              </a:rPr>
              <a:t>Do NOT Count: </a:t>
            </a:r>
            <a:endParaRPr sz="3200">
              <a:solidFill>
                <a:srgbClr val="FFFFFF"/>
              </a:solidFill>
            </a:endParaRPr>
          </a:p>
          <a:p>
            <a:pPr lvl="0" marL="444605" indent="-408093">
              <a:buChar char="⦿"/>
              <a:defRPr sz="1800">
                <a:solidFill>
                  <a:srgbClr val="000000"/>
                </a:solidFill>
              </a:defRPr>
            </a:pPr>
            <a:r>
              <a:rPr sz="3200">
                <a:solidFill>
                  <a:srgbClr val="FFFFFF"/>
                </a:solidFill>
              </a:rPr>
              <a:t>Sexual assault/bodily harm, sexual assault with a weapon, aggravated sexual assault – score these as sexual offenses only</a:t>
            </a:r>
            <a:endParaRPr sz="3200">
              <a:solidFill>
                <a:srgbClr val="FFFFFF"/>
              </a:solidFill>
            </a:endParaRPr>
          </a:p>
          <a:p>
            <a:pPr lvl="0" marL="444605" indent="-408093">
              <a:buChar char="⦿"/>
              <a:defRPr sz="1800">
                <a:solidFill>
                  <a:srgbClr val="000000"/>
                </a:solidFill>
              </a:defRPr>
            </a:pPr>
            <a:r>
              <a:rPr sz="3200">
                <a:solidFill>
                  <a:srgbClr val="FFFFFF"/>
                </a:solidFill>
              </a:rPr>
              <a:t>Driving accidents or negligence causing injury or death</a:t>
            </a:r>
          </a:p>
        </p:txBody>
      </p:sp>
    </p:spTree>
  </p:cSld>
  <p:clrMapOvr>
    <a:masterClrMapping/>
  </p:clrMapOvr>
  <p:transition spd="fast" advClick="1">
    <p:dissolve/>
  </p:transition>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Shape 129"/>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#5     Prior Sex Offenses	</a:t>
            </a:r>
            <a:r>
              <a:rPr sz="1100">
                <a:solidFill>
                  <a:srgbClr val="FFFFFF"/>
                </a:solidFill>
              </a:rPr>
              <a:t>CR page 35</a:t>
            </a:r>
          </a:p>
        </p:txBody>
      </p:sp>
      <p:sp>
        <p:nvSpPr>
          <p:cNvPr id="130" name="Shape 130"/>
          <p:cNvSpPr/>
          <p:nvPr>
            <p:ph type="body" idx="4294967295"/>
          </p:nvPr>
        </p:nvSpPr>
        <p:spPr>
          <a:xfrm>
            <a:off x="457200" y="1600200"/>
            <a:ext cx="7467600" cy="4525963"/>
          </a:xfrm>
          <a:prstGeom prst="rect">
            <a:avLst/>
          </a:prstGeom>
        </p:spPr>
        <p:txBody>
          <a:bodyPr lIns="0" tIns="0" rIns="0" bIns="0">
            <a:normAutofit fontScale="100000" lnSpcReduction="0"/>
          </a:bodyPr>
          <a:lstStyle/>
          <a:p>
            <a:pPr lvl="0" marL="391253" indent="-359122" defTabSz="804672">
              <a:lnSpc>
                <a:spcPct val="80000"/>
              </a:lnSpc>
              <a:spcBef>
                <a:spcPts val="600"/>
              </a:spcBef>
              <a:buChar char="⦿"/>
              <a:defRPr sz="1800">
                <a:solidFill>
                  <a:srgbClr val="000000"/>
                </a:solidFill>
              </a:defRPr>
            </a:pPr>
            <a:r>
              <a:rPr sz="2816">
                <a:solidFill>
                  <a:srgbClr val="FFFFFF"/>
                </a:solidFill>
                <a:latin typeface="Arial Bold"/>
                <a:ea typeface="Arial Bold"/>
                <a:cs typeface="Arial Bold"/>
                <a:sym typeface="Arial Bold"/>
              </a:rPr>
              <a:t>Basic Principle</a:t>
            </a:r>
            <a:r>
              <a:rPr sz="2816">
                <a:solidFill>
                  <a:srgbClr val="FFFFFF"/>
                </a:solidFill>
              </a:rPr>
              <a:t>: Relates to criminal history and persistence of criminal activity.  Criminal history is predictive of future offending.</a:t>
            </a:r>
            <a:endParaRPr sz="2816">
              <a:solidFill>
                <a:srgbClr val="FFFFFF"/>
              </a:solidFill>
            </a:endParaRPr>
          </a:p>
          <a:p>
            <a:pPr lvl="0" marL="391253" indent="-359122" defTabSz="804672">
              <a:lnSpc>
                <a:spcPct val="80000"/>
              </a:lnSpc>
              <a:spcBef>
                <a:spcPts val="600"/>
              </a:spcBef>
              <a:buChar char="⦿"/>
              <a:defRPr sz="1800">
                <a:solidFill>
                  <a:srgbClr val="000000"/>
                </a:solidFill>
              </a:defRPr>
            </a:pPr>
            <a:r>
              <a:rPr sz="2816">
                <a:solidFill>
                  <a:srgbClr val="FFFFFF"/>
                </a:solidFill>
                <a:latin typeface="Arial Bold"/>
                <a:ea typeface="Arial Bold"/>
                <a:cs typeface="Arial Bold"/>
                <a:sym typeface="Arial Bold"/>
              </a:rPr>
              <a:t>Information needed</a:t>
            </a:r>
            <a:r>
              <a:rPr sz="2816">
                <a:solidFill>
                  <a:srgbClr val="FFFFFF"/>
                </a:solidFill>
              </a:rPr>
              <a:t>: Criminal history</a:t>
            </a:r>
            <a:endParaRPr sz="2816">
              <a:solidFill>
                <a:srgbClr val="FFFFFF"/>
              </a:solidFill>
            </a:endParaRPr>
          </a:p>
          <a:p>
            <a:pPr lvl="0" marL="391253" indent="-359122" defTabSz="804672">
              <a:lnSpc>
                <a:spcPct val="80000"/>
              </a:lnSpc>
              <a:spcBef>
                <a:spcPts val="600"/>
              </a:spcBef>
              <a:buChar char="⦿"/>
              <a:defRPr sz="1800">
                <a:solidFill>
                  <a:srgbClr val="000000"/>
                </a:solidFill>
              </a:defRPr>
            </a:pPr>
            <a:r>
              <a:rPr sz="2816">
                <a:solidFill>
                  <a:srgbClr val="FFFFFF"/>
                </a:solidFill>
                <a:latin typeface="Arial Bold"/>
                <a:ea typeface="Arial Bold"/>
                <a:cs typeface="Arial Bold"/>
                <a:sym typeface="Arial Bold"/>
              </a:rPr>
              <a:t>Basic Rule</a:t>
            </a:r>
            <a:r>
              <a:rPr sz="2816">
                <a:solidFill>
                  <a:srgbClr val="FFFFFF"/>
                </a:solidFill>
              </a:rPr>
              <a:t>: Prior sex offense charges and convictions are summed separately; only behavior PRIOR to Index offense can be counted.</a:t>
            </a:r>
            <a:endParaRPr sz="2816">
              <a:solidFill>
                <a:srgbClr val="FFFFFF"/>
              </a:solidFill>
            </a:endParaRPr>
          </a:p>
          <a:p>
            <a:pPr lvl="0" marL="336677" indent="-304545" defTabSz="804672">
              <a:lnSpc>
                <a:spcPct val="80000"/>
              </a:lnSpc>
              <a:spcBef>
                <a:spcPts val="600"/>
              </a:spcBef>
              <a:buSzTx/>
              <a:buNone/>
              <a:defRPr sz="1800">
                <a:solidFill>
                  <a:srgbClr val="000000"/>
                </a:solidFill>
              </a:defRPr>
            </a:pPr>
            <a:r>
              <a:rPr sz="2816">
                <a:solidFill>
                  <a:srgbClr val="FFFFFF"/>
                </a:solidFill>
              </a:rPr>
              <a:t> </a:t>
            </a:r>
            <a:endParaRPr sz="2816">
              <a:solidFill>
                <a:srgbClr val="FFFFFF"/>
              </a:solidFill>
            </a:endParaRPr>
          </a:p>
          <a:p>
            <a:pPr lvl="0" marL="368807" indent="-336677" defTabSz="804672">
              <a:lnSpc>
                <a:spcPct val="80000"/>
              </a:lnSpc>
              <a:spcBef>
                <a:spcPts val="600"/>
              </a:spcBef>
              <a:buChar char="⦿"/>
              <a:defRPr sz="1800">
                <a:solidFill>
                  <a:srgbClr val="000000"/>
                </a:solidFill>
              </a:defRPr>
            </a:pPr>
            <a:endParaRPr sz="2816">
              <a:solidFill>
                <a:srgbClr val="FFFFFF"/>
              </a:solidFill>
            </a:endParaRPr>
          </a:p>
          <a:p>
            <a:pPr lvl="0" marL="336677" indent="-304545" defTabSz="804672">
              <a:lnSpc>
                <a:spcPct val="80000"/>
              </a:lnSpc>
              <a:spcBef>
                <a:spcPts val="600"/>
              </a:spcBef>
              <a:buSzTx/>
              <a:buNone/>
              <a:defRPr sz="1800">
                <a:solidFill>
                  <a:srgbClr val="000000"/>
                </a:solidFill>
              </a:defRPr>
            </a:pPr>
            <a:r>
              <a:rPr sz="2816">
                <a:solidFill>
                  <a:srgbClr val="FFFFFF"/>
                </a:solidFill>
              </a:rPr>
              <a:t>   </a:t>
            </a:r>
          </a:p>
        </p:txBody>
      </p:sp>
    </p:spTree>
  </p:cSld>
  <p:clrMapOvr>
    <a:masterClrMapping/>
  </p:clrMapOvr>
  <p:transition spd="fast" advClick="1">
    <p:dissolve/>
  </p:transition>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Prior Sex Offenses    #5</a:t>
            </a:r>
          </a:p>
        </p:txBody>
      </p:sp>
      <p:sp>
        <p:nvSpPr>
          <p:cNvPr id="133" name="Shape 133"/>
          <p:cNvSpPr/>
          <p:nvPr>
            <p:ph type="body" idx="4294967295"/>
          </p:nvPr>
        </p:nvSpPr>
        <p:spPr>
          <a:xfrm>
            <a:off x="457200" y="1219200"/>
            <a:ext cx="8305800" cy="51816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i="1" sz="3000">
                <a:solidFill>
                  <a:srgbClr val="FFFFFF"/>
                </a:solidFill>
              </a:rPr>
              <a:t>Look at the behavior</a:t>
            </a:r>
            <a:r>
              <a:rPr sz="3000">
                <a:solidFill>
                  <a:srgbClr val="FFFFFF"/>
                </a:solidFill>
              </a:rPr>
              <a:t>- Offense can be pled down and still count as a sex offense.</a:t>
            </a:r>
            <a:endParaRPr sz="3000">
              <a:solidFill>
                <a:srgbClr val="FFFFFF"/>
              </a:solidFill>
            </a:endParaRPr>
          </a:p>
          <a:p>
            <a:pPr lvl="0">
              <a:lnSpc>
                <a:spcPct val="90000"/>
              </a:lnSpc>
              <a:buChar char="⦿"/>
              <a:defRPr sz="1800">
                <a:solidFill>
                  <a:srgbClr val="000000"/>
                </a:solidFill>
              </a:defRPr>
            </a:pPr>
            <a:r>
              <a:rPr sz="3000">
                <a:solidFill>
                  <a:srgbClr val="FFFFFF"/>
                </a:solidFill>
              </a:rPr>
              <a:t>Exclude index offense(s)</a:t>
            </a:r>
            <a:endParaRPr sz="3000">
              <a:solidFill>
                <a:srgbClr val="FFFFFF"/>
              </a:solidFill>
            </a:endParaRPr>
          </a:p>
          <a:p>
            <a:pPr lvl="0">
              <a:lnSpc>
                <a:spcPct val="90000"/>
              </a:lnSpc>
              <a:buChar char="⦿"/>
              <a:defRPr sz="1800">
                <a:solidFill>
                  <a:srgbClr val="000000"/>
                </a:solidFill>
              </a:defRPr>
            </a:pPr>
            <a:r>
              <a:rPr sz="3000">
                <a:solidFill>
                  <a:srgbClr val="FFFFFF"/>
                </a:solidFill>
              </a:rPr>
              <a:t>Count all </a:t>
            </a:r>
            <a:r>
              <a:rPr i="1" sz="3000">
                <a:solidFill>
                  <a:srgbClr val="FFFFFF"/>
                </a:solidFill>
              </a:rPr>
              <a:t>final</a:t>
            </a:r>
            <a:r>
              <a:rPr sz="3000">
                <a:solidFill>
                  <a:srgbClr val="FFFFFF"/>
                </a:solidFill>
              </a:rPr>
              <a:t> </a:t>
            </a:r>
            <a:r>
              <a:rPr i="1" sz="3000">
                <a:solidFill>
                  <a:srgbClr val="FFFFFF"/>
                </a:solidFill>
              </a:rPr>
              <a:t>charges</a:t>
            </a:r>
            <a:r>
              <a:rPr sz="3000">
                <a:solidFill>
                  <a:srgbClr val="FFFFFF"/>
                </a:solidFill>
              </a:rPr>
              <a:t> and convictions </a:t>
            </a:r>
            <a:r>
              <a:rPr sz="3000">
                <a:solidFill>
                  <a:srgbClr val="00B0F0"/>
                </a:solidFill>
              </a:rPr>
              <a:t>(counts count, but are often plea bargained) </a:t>
            </a:r>
            <a:endParaRPr sz="3000">
              <a:solidFill>
                <a:srgbClr val="00B0F0"/>
              </a:solidFill>
            </a:endParaRPr>
          </a:p>
          <a:p>
            <a:pPr lvl="1">
              <a:lnSpc>
                <a:spcPct val="90000"/>
              </a:lnSpc>
              <a:defRPr sz="1800">
                <a:solidFill>
                  <a:srgbClr val="000000"/>
                </a:solidFill>
              </a:defRPr>
            </a:pPr>
            <a:r>
              <a:rPr sz="3000">
                <a:solidFill>
                  <a:srgbClr val="FFFFFF"/>
                </a:solidFill>
              </a:rPr>
              <a:t>If counts change (plea bargain) score only the final charges that go to court. </a:t>
            </a:r>
            <a:endParaRPr sz="3000">
              <a:solidFill>
                <a:srgbClr val="FFFFFF"/>
              </a:solidFill>
            </a:endParaRPr>
          </a:p>
          <a:p>
            <a:pPr lvl="0">
              <a:lnSpc>
                <a:spcPct val="90000"/>
              </a:lnSpc>
              <a:buChar char="⦿"/>
              <a:defRPr sz="1800">
                <a:solidFill>
                  <a:srgbClr val="000000"/>
                </a:solidFill>
              </a:defRPr>
            </a:pPr>
            <a:r>
              <a:rPr sz="3000">
                <a:solidFill>
                  <a:srgbClr val="FFFFFF"/>
                </a:solidFill>
              </a:rPr>
              <a:t>Sexual prison misconduct/infractions which could be charged as new offense can be scored as one “charge” (no conviction) per period of confinement.</a:t>
            </a:r>
          </a:p>
        </p:txBody>
      </p:sp>
    </p:spTree>
  </p:cSld>
  <p:clrMapOvr>
    <a:masterClrMapping/>
  </p:clrMapOvr>
  <p:transition spd="fast" advClick="1">
    <p:dissolve/>
  </p:transition>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5" name="Shape 135"/>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Prior Sex Offenses    #5</a:t>
            </a:r>
          </a:p>
        </p:txBody>
      </p:sp>
      <p:sp>
        <p:nvSpPr>
          <p:cNvPr id="136" name="Shape 136"/>
          <p:cNvSpPr/>
          <p:nvPr>
            <p:ph type="body" idx="4294967295"/>
          </p:nvPr>
        </p:nvSpPr>
        <p:spPr>
          <a:xfrm>
            <a:off x="949325" y="1600200"/>
            <a:ext cx="7661275" cy="4724400"/>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000">
                <a:solidFill>
                  <a:srgbClr val="FFFFFF"/>
                </a:solidFill>
              </a:rPr>
              <a:t>Prior parole or community supervision violations for sexual misbehavior count as one charge</a:t>
            </a:r>
            <a:endParaRPr sz="3000">
              <a:solidFill>
                <a:srgbClr val="FFFFFF"/>
              </a:solidFill>
            </a:endParaRPr>
          </a:p>
          <a:p>
            <a:pPr lvl="2" marL="1004887" indent="-255587">
              <a:lnSpc>
                <a:spcPct val="90000"/>
              </a:lnSpc>
              <a:spcBef>
                <a:spcPts val="500"/>
              </a:spcBef>
              <a:buClr>
                <a:srgbClr val="009DD9"/>
              </a:buClr>
              <a:buFont typeface="Arial"/>
              <a:defRPr sz="1800">
                <a:solidFill>
                  <a:srgbClr val="000000"/>
                </a:solidFill>
              </a:defRPr>
            </a:pPr>
            <a:r>
              <a:rPr sz="2400">
                <a:solidFill>
                  <a:srgbClr val="FFFFFF"/>
                </a:solidFill>
              </a:rPr>
              <a:t>Multiple at the same time = one charge</a:t>
            </a:r>
            <a:endParaRPr sz="2400">
              <a:solidFill>
                <a:srgbClr val="FFFFFF"/>
              </a:solidFill>
            </a:endParaRPr>
          </a:p>
          <a:p>
            <a:pPr lvl="2" marL="1004887" indent="-255587">
              <a:lnSpc>
                <a:spcPct val="90000"/>
              </a:lnSpc>
              <a:spcBef>
                <a:spcPts val="500"/>
              </a:spcBef>
              <a:buClr>
                <a:srgbClr val="009DD9"/>
              </a:buClr>
              <a:buFont typeface="Arial"/>
              <a:defRPr sz="1800">
                <a:solidFill>
                  <a:srgbClr val="000000"/>
                </a:solidFill>
              </a:defRPr>
            </a:pPr>
            <a:r>
              <a:rPr sz="2400">
                <a:solidFill>
                  <a:srgbClr val="FFFFFF"/>
                </a:solidFill>
              </a:rPr>
              <a:t>Separate occasions = one charge per incident</a:t>
            </a:r>
            <a:endParaRPr sz="2400">
              <a:solidFill>
                <a:srgbClr val="FFFFFF"/>
              </a:solidFill>
            </a:endParaRPr>
          </a:p>
          <a:p>
            <a:pPr lvl="0">
              <a:lnSpc>
                <a:spcPct val="90000"/>
              </a:lnSpc>
              <a:buChar char="⦿"/>
              <a:defRPr sz="1800">
                <a:solidFill>
                  <a:srgbClr val="000000"/>
                </a:solidFill>
              </a:defRPr>
            </a:pPr>
            <a:r>
              <a:rPr sz="3000">
                <a:solidFill>
                  <a:srgbClr val="FFFFFF"/>
                </a:solidFill>
              </a:rPr>
              <a:t>Acquittals - count as one charge</a:t>
            </a:r>
            <a:endParaRPr sz="3000">
              <a:solidFill>
                <a:srgbClr val="FFFFFF"/>
              </a:solidFill>
            </a:endParaRPr>
          </a:p>
          <a:p>
            <a:pPr lvl="0">
              <a:lnSpc>
                <a:spcPct val="90000"/>
              </a:lnSpc>
              <a:buChar char="⦿"/>
              <a:defRPr sz="1800">
                <a:solidFill>
                  <a:srgbClr val="000000"/>
                </a:solidFill>
              </a:defRPr>
            </a:pPr>
            <a:r>
              <a:rPr sz="3000">
                <a:solidFill>
                  <a:srgbClr val="FFFFFF"/>
                </a:solidFill>
              </a:rPr>
              <a:t>Not Guilty - count as one charge</a:t>
            </a:r>
            <a:endParaRPr sz="3000">
              <a:solidFill>
                <a:srgbClr val="FFFFFF"/>
              </a:solidFill>
            </a:endParaRPr>
          </a:p>
          <a:p>
            <a:pPr lvl="0">
              <a:lnSpc>
                <a:spcPct val="90000"/>
              </a:lnSpc>
              <a:buChar char="⦿"/>
              <a:defRPr sz="1800">
                <a:solidFill>
                  <a:srgbClr val="000000"/>
                </a:solidFill>
              </a:defRPr>
            </a:pPr>
            <a:r>
              <a:rPr sz="3000">
                <a:solidFill>
                  <a:srgbClr val="FFFFFF"/>
                </a:solidFill>
              </a:rPr>
              <a:t>Arrest only without charge/conviction for sexual offenses – count as one charge</a:t>
            </a:r>
          </a:p>
        </p:txBody>
      </p:sp>
    </p:spTree>
  </p:cSld>
  <p:clrMapOvr>
    <a:masterClrMapping/>
  </p:clrMapOvr>
  <p:transition spd="fast" advClick="1">
    <p:dissolve/>
  </p:transition>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8" name="Shape 138"/>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#6  Prior Sentencing Dates  </a:t>
            </a:r>
            <a:br>
              <a:rPr sz="3800">
                <a:solidFill>
                  <a:srgbClr val="FFFFFF"/>
                </a:solidFill>
              </a:rPr>
            </a:br>
            <a:r>
              <a:rPr sz="1100">
                <a:solidFill>
                  <a:srgbClr val="FFFFFF"/>
                </a:solidFill>
              </a:rPr>
              <a:t>CR page 43 </a:t>
            </a:r>
          </a:p>
        </p:txBody>
      </p:sp>
      <p:sp>
        <p:nvSpPr>
          <p:cNvPr id="139" name="Shape 139"/>
          <p:cNvSpPr/>
          <p:nvPr>
            <p:ph type="body" idx="4294967295"/>
          </p:nvPr>
        </p:nvSpPr>
        <p:spPr>
          <a:xfrm>
            <a:off x="457200" y="1447800"/>
            <a:ext cx="7467600" cy="46783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latin typeface="Arial Bold"/>
                <a:ea typeface="Arial Bold"/>
                <a:cs typeface="Arial Bold"/>
                <a:sym typeface="Arial Bold"/>
              </a:rPr>
              <a:t>Basic Principle</a:t>
            </a:r>
            <a:r>
              <a:rPr sz="3000">
                <a:solidFill>
                  <a:srgbClr val="FFFFFF"/>
                </a:solidFill>
              </a:rPr>
              <a:t>:  Relates to criminal history and persistence.</a:t>
            </a:r>
            <a:endParaRPr sz="3000">
              <a:solidFill>
                <a:srgbClr val="FFFFFF"/>
              </a:solidFill>
            </a:endParaRPr>
          </a:p>
          <a:p>
            <a:pPr lvl="0">
              <a:buChar char="⦿"/>
              <a:defRPr sz="1800">
                <a:solidFill>
                  <a:srgbClr val="000000"/>
                </a:solidFill>
              </a:defRPr>
            </a:pPr>
            <a:r>
              <a:rPr sz="3000">
                <a:solidFill>
                  <a:srgbClr val="FFFFFF"/>
                </a:solidFill>
                <a:latin typeface="Arial Bold"/>
                <a:ea typeface="Arial Bold"/>
                <a:cs typeface="Arial Bold"/>
                <a:sym typeface="Arial Bold"/>
              </a:rPr>
              <a:t>Information required</a:t>
            </a:r>
            <a:r>
              <a:rPr sz="3000">
                <a:solidFill>
                  <a:srgbClr val="FFFFFF"/>
                </a:solidFill>
              </a:rPr>
              <a:t>:  Criminal history</a:t>
            </a:r>
            <a:endParaRPr sz="3000">
              <a:solidFill>
                <a:srgbClr val="FFFFFF"/>
              </a:solidFill>
            </a:endParaRPr>
          </a:p>
          <a:p>
            <a:pPr lvl="0">
              <a:buChar char="⦿"/>
              <a:defRPr sz="1800">
                <a:solidFill>
                  <a:srgbClr val="000000"/>
                </a:solidFill>
              </a:defRPr>
            </a:pPr>
            <a:r>
              <a:rPr sz="3000">
                <a:solidFill>
                  <a:srgbClr val="FFFFFF"/>
                </a:solidFill>
                <a:latin typeface="Arial Bold"/>
                <a:ea typeface="Arial Bold"/>
                <a:cs typeface="Arial Bold"/>
                <a:sym typeface="Arial Bold"/>
              </a:rPr>
              <a:t>Basic Rule</a:t>
            </a:r>
            <a:r>
              <a:rPr sz="3000">
                <a:solidFill>
                  <a:srgbClr val="FFFFFF"/>
                </a:solidFill>
              </a:rPr>
              <a:t>:  If offender record shows 4 or more separate sentencing dates prior to Index offense, score “1.” If offender record indicates 3 or fewer separate sentencing dates prior to index offense, score “0.”  </a:t>
            </a:r>
          </a:p>
        </p:txBody>
      </p:sp>
    </p:spTree>
  </p:cSld>
  <p:clrMapOvr>
    <a:masterClrMapping/>
  </p:clrMapOvr>
  <p:transition spd="fast" advClick="1">
    <p:dissolve/>
  </p:transition>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1" name="Shape 141"/>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Prior Sentencing Dates    #6</a:t>
            </a:r>
          </a:p>
        </p:txBody>
      </p:sp>
      <p:sp>
        <p:nvSpPr>
          <p:cNvPr id="142" name="Shape 142"/>
          <p:cNvSpPr/>
          <p:nvPr>
            <p:ph type="body" idx="4294967295"/>
          </p:nvPr>
        </p:nvSpPr>
        <p:spPr>
          <a:xfrm>
            <a:off x="949325" y="1600200"/>
            <a:ext cx="7661275" cy="4495800"/>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An appearance in court where the offender receives a sentence for a crime or cluster of crimes</a:t>
            </a:r>
            <a:endParaRPr sz="3000">
              <a:solidFill>
                <a:srgbClr val="FFFFFF"/>
              </a:solidFill>
            </a:endParaRPr>
          </a:p>
          <a:p>
            <a:pPr lvl="0">
              <a:buChar char="⦿"/>
              <a:defRPr sz="1800">
                <a:solidFill>
                  <a:srgbClr val="000000"/>
                </a:solidFill>
              </a:defRPr>
            </a:pPr>
            <a:r>
              <a:rPr sz="3000">
                <a:solidFill>
                  <a:srgbClr val="FFFFFF"/>
                </a:solidFill>
              </a:rPr>
              <a:t>The crime must be sufficiently serious that incarceration or community supervision are possible sentencing options, even if the actual punishment is minor (i.e. fines, conditional sentence)</a:t>
            </a:r>
          </a:p>
        </p:txBody>
      </p:sp>
    </p:spTree>
  </p:cSld>
  <p:clrMapOvr>
    <a:masterClrMapping/>
  </p:clrMapOvr>
  <p:transition spd="fast" advClick="1">
    <p:dissolve/>
  </p:transition>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title" idx="4294967295"/>
          </p:nvPr>
        </p:nvSpPr>
        <p:spPr>
          <a:xfrm>
            <a:off x="457200" y="152400"/>
            <a:ext cx="7467600" cy="762000"/>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Prior Sentencing Dates #6</a:t>
            </a:r>
          </a:p>
        </p:txBody>
      </p:sp>
      <p:sp>
        <p:nvSpPr>
          <p:cNvPr id="145" name="Shape 145"/>
          <p:cNvSpPr/>
          <p:nvPr>
            <p:ph type="body" idx="4294967295"/>
          </p:nvPr>
        </p:nvSpPr>
        <p:spPr>
          <a:xfrm>
            <a:off x="304800" y="1066800"/>
            <a:ext cx="8915400" cy="5410200"/>
          </a:xfrm>
          <a:prstGeom prst="rect">
            <a:avLst/>
          </a:prstGeom>
        </p:spPr>
        <p:txBody>
          <a:bodyPr lIns="0" tIns="0" rIns="0" bIns="0">
            <a:normAutofit fontScale="100000" lnSpcReduction="0"/>
          </a:bodyPr>
          <a:lstStyle/>
          <a:p>
            <a:pPr lvl="0" marL="279288" indent="-252634" defTabSz="667512">
              <a:spcBef>
                <a:spcPts val="400"/>
              </a:spcBef>
              <a:buSzTx/>
              <a:buNone/>
              <a:defRPr sz="1800">
                <a:solidFill>
                  <a:srgbClr val="000000"/>
                </a:solidFill>
              </a:defRPr>
            </a:pPr>
            <a:r>
              <a:rPr sz="1752">
                <a:solidFill>
                  <a:srgbClr val="FFFFFF"/>
                </a:solidFill>
                <a:latin typeface="Arial Bold"/>
                <a:ea typeface="Arial Bold"/>
                <a:cs typeface="Arial Bold"/>
                <a:sym typeface="Arial Bold"/>
              </a:rPr>
              <a:t>COUNT:</a:t>
            </a:r>
            <a:endParaRPr sz="1752">
              <a:solidFill>
                <a:srgbClr val="FFFFFF"/>
              </a:solidFill>
              <a:latin typeface="Arial Bold"/>
              <a:ea typeface="Arial Bold"/>
              <a:cs typeface="Arial Bold"/>
              <a:sym typeface="Arial Bold"/>
            </a:endParaRPr>
          </a:p>
          <a:p>
            <a:pPr lvl="0" marL="250085" indent="-223431" defTabSz="667512">
              <a:spcBef>
                <a:spcPts val="400"/>
              </a:spcBef>
              <a:buChar char="⦿"/>
              <a:defRPr sz="1800">
                <a:solidFill>
                  <a:srgbClr val="000000"/>
                </a:solidFill>
              </a:defRPr>
            </a:pPr>
            <a:r>
              <a:rPr sz="1752">
                <a:solidFill>
                  <a:srgbClr val="FFFFFF"/>
                </a:solidFill>
              </a:rPr>
              <a:t>Finding of “not criminally responsible”</a:t>
            </a:r>
            <a:endParaRPr sz="1752">
              <a:solidFill>
                <a:srgbClr val="FFFFFF"/>
              </a:solidFill>
            </a:endParaRPr>
          </a:p>
          <a:p>
            <a:pPr lvl="0" marL="250085" indent="-223431" defTabSz="667512">
              <a:spcBef>
                <a:spcPts val="400"/>
              </a:spcBef>
              <a:buChar char="⦿"/>
              <a:defRPr sz="1800">
                <a:solidFill>
                  <a:srgbClr val="000000"/>
                </a:solidFill>
              </a:defRPr>
            </a:pPr>
            <a:r>
              <a:rPr sz="1752">
                <a:solidFill>
                  <a:srgbClr val="FFFFFF"/>
                </a:solidFill>
              </a:rPr>
              <a:t>Juvenile offenses</a:t>
            </a:r>
            <a:endParaRPr sz="1752">
              <a:solidFill>
                <a:srgbClr val="FFFFFF"/>
              </a:solidFill>
            </a:endParaRPr>
          </a:p>
          <a:p>
            <a:pPr lvl="0" marL="250085" indent="-223431" defTabSz="667512">
              <a:spcBef>
                <a:spcPts val="400"/>
              </a:spcBef>
              <a:buChar char="⦿"/>
              <a:defRPr sz="1800">
                <a:solidFill>
                  <a:srgbClr val="000000"/>
                </a:solidFill>
              </a:defRPr>
            </a:pPr>
            <a:r>
              <a:rPr sz="1752">
                <a:solidFill>
                  <a:srgbClr val="FFFFFF"/>
                </a:solidFill>
              </a:rPr>
              <a:t>Movement to a more secure placement as the result of a sexual or violent incident (i.e. WSH/ESH wards)</a:t>
            </a:r>
            <a:endParaRPr sz="1752">
              <a:solidFill>
                <a:srgbClr val="FFFFFF"/>
              </a:solidFill>
            </a:endParaRPr>
          </a:p>
          <a:p>
            <a:pPr lvl="0" marL="250085" indent="-223431" defTabSz="667512">
              <a:spcBef>
                <a:spcPts val="400"/>
              </a:spcBef>
              <a:buChar char="⦿"/>
              <a:defRPr sz="1800">
                <a:solidFill>
                  <a:srgbClr val="000000"/>
                </a:solidFill>
              </a:defRPr>
            </a:pPr>
            <a:r>
              <a:rPr sz="1752">
                <a:solidFill>
                  <a:srgbClr val="FFFFFF"/>
                </a:solidFill>
              </a:rPr>
              <a:t>Parole board extends incarceration for a criminal offense – must extend total sentence</a:t>
            </a:r>
            <a:endParaRPr sz="1752">
              <a:solidFill>
                <a:srgbClr val="FFFFFF"/>
              </a:solidFill>
            </a:endParaRPr>
          </a:p>
          <a:p>
            <a:pPr lvl="0" marL="250085" indent="-223431" defTabSz="667512">
              <a:spcBef>
                <a:spcPts val="400"/>
              </a:spcBef>
              <a:buChar char="⦿"/>
              <a:defRPr sz="1800">
                <a:solidFill>
                  <a:srgbClr val="000000"/>
                </a:solidFill>
              </a:defRPr>
            </a:pPr>
            <a:r>
              <a:rPr sz="1752">
                <a:solidFill>
                  <a:srgbClr val="FFFFFF"/>
                </a:solidFill>
              </a:rPr>
              <a:t>Military court martial judgments for criminal behavior that include a sanction (i.e.: dishonorable discharge)</a:t>
            </a:r>
            <a:endParaRPr sz="1752">
              <a:solidFill>
                <a:srgbClr val="FFFFFF"/>
              </a:solidFill>
            </a:endParaRPr>
          </a:p>
          <a:p>
            <a:pPr lvl="1" marL="505804" indent="-257805" defTabSz="667512">
              <a:spcBef>
                <a:spcPts val="400"/>
              </a:spcBef>
              <a:buChar char="⦿"/>
              <a:defRPr sz="1800">
                <a:solidFill>
                  <a:srgbClr val="000000"/>
                </a:solidFill>
              </a:defRPr>
            </a:pPr>
            <a:r>
              <a:rPr sz="1752">
                <a:solidFill>
                  <a:srgbClr val="FFFFFF"/>
                </a:solidFill>
                <a:latin typeface="Arial Bold"/>
                <a:ea typeface="Arial Bold"/>
                <a:cs typeface="Arial Bold"/>
                <a:sym typeface="Arial Bold"/>
              </a:rPr>
              <a:t>Do Not Count </a:t>
            </a:r>
            <a:r>
              <a:rPr sz="1752">
                <a:solidFill>
                  <a:srgbClr val="FFFFFF"/>
                </a:solidFill>
              </a:rPr>
              <a:t>purely military charges such as failure of duty or not following an order. </a:t>
            </a:r>
            <a:endParaRPr sz="1752">
              <a:solidFill>
                <a:srgbClr val="FFFFFF"/>
              </a:solidFill>
            </a:endParaRPr>
          </a:p>
          <a:p>
            <a:pPr lvl="0" marL="305943" indent="-279288" defTabSz="667512">
              <a:spcBef>
                <a:spcPts val="500"/>
              </a:spcBef>
              <a:buChar char="⦿"/>
              <a:defRPr sz="1800">
                <a:solidFill>
                  <a:srgbClr val="000000"/>
                </a:solidFill>
              </a:defRPr>
            </a:pPr>
            <a:endParaRPr sz="1752">
              <a:solidFill>
                <a:srgbClr val="FFFFFF"/>
              </a:solidFill>
            </a:endParaRPr>
          </a:p>
          <a:p>
            <a:pPr lvl="0" marL="305943" indent="-279288" defTabSz="667512">
              <a:spcBef>
                <a:spcPts val="500"/>
              </a:spcBef>
              <a:buChar char="⦿"/>
              <a:defRPr sz="1800">
                <a:solidFill>
                  <a:srgbClr val="000000"/>
                </a:solidFill>
              </a:defRPr>
            </a:pPr>
            <a:endParaRPr sz="1752">
              <a:solidFill>
                <a:srgbClr val="FFFFFF"/>
              </a:solidFill>
            </a:endParaRPr>
          </a:p>
          <a:p>
            <a:pPr lvl="0" marL="305943" indent="-279288" defTabSz="667512">
              <a:spcBef>
                <a:spcPts val="500"/>
              </a:spcBef>
              <a:buChar char="⦿"/>
              <a:defRPr sz="1800">
                <a:solidFill>
                  <a:srgbClr val="000000"/>
                </a:solidFill>
              </a:defRPr>
            </a:pPr>
            <a:endParaRPr sz="2044">
              <a:solidFill>
                <a:srgbClr val="FFFFFF"/>
              </a:solidFill>
            </a:endParaRPr>
          </a:p>
          <a:p>
            <a:pPr lvl="0" marL="305943" indent="-279288" defTabSz="667512">
              <a:spcBef>
                <a:spcPts val="500"/>
              </a:spcBef>
              <a:buChar char="⦿"/>
              <a:defRPr sz="1800">
                <a:solidFill>
                  <a:srgbClr val="000000"/>
                </a:solidFill>
              </a:defRPr>
            </a:pPr>
            <a:endParaRPr sz="2044">
              <a:solidFill>
                <a:srgbClr val="FFFFFF"/>
              </a:solidFill>
            </a:endParaRPr>
          </a:p>
          <a:p>
            <a:pPr lvl="0" marL="305943" indent="-279288" defTabSz="667512">
              <a:spcBef>
                <a:spcPts val="500"/>
              </a:spcBef>
              <a:buChar char="⦿"/>
              <a:defRPr sz="1800">
                <a:solidFill>
                  <a:srgbClr val="000000"/>
                </a:solidFill>
              </a:defRPr>
            </a:pPr>
            <a:endParaRPr sz="2044">
              <a:solidFill>
                <a:srgbClr val="FFFFFF"/>
              </a:solidFill>
            </a:endParaRPr>
          </a:p>
          <a:p>
            <a:pPr lvl="0" marL="305943" indent="-279288" defTabSz="667512">
              <a:spcBef>
                <a:spcPts val="500"/>
              </a:spcBef>
              <a:buChar char="⦿"/>
              <a:defRPr sz="1800">
                <a:solidFill>
                  <a:srgbClr val="000000"/>
                </a:solidFill>
              </a:defRPr>
            </a:pPr>
            <a:r>
              <a:rPr sz="2190">
                <a:solidFill>
                  <a:srgbClr val="FFFFFF"/>
                </a:solidFill>
              </a:rPr>
              <a:t>e</a:t>
            </a:r>
          </a:p>
        </p:txBody>
      </p:sp>
    </p:spTree>
  </p:cSld>
  <p:clrMapOvr>
    <a:masterClrMapping/>
  </p:clrMapOvr>
  <p:transition spd="fast" advClick="1">
    <p:dissolve/>
  </p:transition>
</p:sld>
</file>

<file path=ppt/slides/slide3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Shape 147"/>
          <p:cNvSpPr/>
          <p:nvPr>
            <p:ph type="title" idx="4294967295"/>
          </p:nvPr>
        </p:nvSpPr>
        <p:spPr>
          <a:xfrm>
            <a:off x="457200" y="152400"/>
            <a:ext cx="7467600" cy="1066800"/>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Prior sentencing dates  #6 </a:t>
            </a:r>
          </a:p>
        </p:txBody>
      </p:sp>
      <p:sp>
        <p:nvSpPr>
          <p:cNvPr id="148" name="Shape 148"/>
          <p:cNvSpPr/>
          <p:nvPr>
            <p:ph type="body" idx="4294967295"/>
          </p:nvPr>
        </p:nvSpPr>
        <p:spPr>
          <a:xfrm>
            <a:off x="457200" y="1066800"/>
            <a:ext cx="8077200" cy="5334000"/>
          </a:xfrm>
          <a:prstGeom prst="rect">
            <a:avLst/>
          </a:prstGeom>
        </p:spPr>
        <p:txBody>
          <a:bodyPr lIns="0" tIns="0" rIns="0" bIns="0">
            <a:normAutofit fontScale="100000" lnSpcReduction="0"/>
          </a:bodyPr>
          <a:lstStyle/>
          <a:p>
            <a:pPr lvl="0" marL="329829" indent="-293317">
              <a:lnSpc>
                <a:spcPct val="90000"/>
              </a:lnSpc>
              <a:spcBef>
                <a:spcPts val="500"/>
              </a:spcBef>
              <a:buChar char="⦿"/>
              <a:defRPr sz="1800">
                <a:solidFill>
                  <a:srgbClr val="000000"/>
                </a:solidFill>
              </a:defRPr>
            </a:pPr>
            <a:r>
              <a:rPr sz="2300">
                <a:solidFill>
                  <a:srgbClr val="FFFFFF"/>
                </a:solidFill>
              </a:rPr>
              <a:t>Offenders on conditional release supervision returned to custody (i.e. Determinate Plus “Community Custody Board” revocations)	</a:t>
            </a:r>
            <a:endParaRPr sz="2300">
              <a:solidFill>
                <a:srgbClr val="FFFFFF"/>
              </a:solidFill>
            </a:endParaRPr>
          </a:p>
          <a:p>
            <a:pPr lvl="1" marL="690806" indent="-241544">
              <a:lnSpc>
                <a:spcPct val="90000"/>
              </a:lnSpc>
              <a:spcBef>
                <a:spcPts val="500"/>
              </a:spcBef>
              <a:defRPr sz="1800">
                <a:solidFill>
                  <a:srgbClr val="000000"/>
                </a:solidFill>
              </a:defRPr>
            </a:pPr>
            <a:r>
              <a:rPr sz="2300">
                <a:solidFill>
                  <a:srgbClr val="FFFFFF"/>
                </a:solidFill>
              </a:rPr>
              <a:t>Requires charge for new criminal offense or certainty that they would be charged with a new criminal offense in order to count</a:t>
            </a:r>
            <a:endParaRPr sz="2300">
              <a:solidFill>
                <a:srgbClr val="FFFFFF"/>
              </a:solidFill>
            </a:endParaRPr>
          </a:p>
          <a:p>
            <a:pPr lvl="1" marL="690806" indent="-241544">
              <a:lnSpc>
                <a:spcPct val="90000"/>
              </a:lnSpc>
              <a:spcBef>
                <a:spcPts val="500"/>
              </a:spcBef>
              <a:defRPr sz="1800">
                <a:solidFill>
                  <a:srgbClr val="000000"/>
                </a:solidFill>
              </a:defRPr>
            </a:pPr>
            <a:r>
              <a:rPr sz="2300">
                <a:solidFill>
                  <a:srgbClr val="FFFFFF"/>
                </a:solidFill>
                <a:latin typeface="Arial Bold"/>
                <a:ea typeface="Arial Bold"/>
                <a:cs typeface="Arial Bold"/>
                <a:sym typeface="Arial Bold"/>
              </a:rPr>
              <a:t>Do Not Count </a:t>
            </a:r>
            <a:r>
              <a:rPr sz="2300">
                <a:solidFill>
                  <a:srgbClr val="FFFFFF"/>
                </a:solidFill>
              </a:rPr>
              <a:t>returns to custody based on technical violations alone.  </a:t>
            </a:r>
            <a:endParaRPr sz="2300">
              <a:solidFill>
                <a:srgbClr val="FFFFFF"/>
              </a:solidFill>
            </a:endParaRPr>
          </a:p>
          <a:p>
            <a:pPr lvl="0" marL="329829" indent="-293317">
              <a:spcBef>
                <a:spcPts val="500"/>
              </a:spcBef>
              <a:buChar char="⦿"/>
              <a:defRPr sz="1800">
                <a:solidFill>
                  <a:srgbClr val="000000"/>
                </a:solidFill>
              </a:defRPr>
            </a:pPr>
            <a:r>
              <a:rPr sz="2300">
                <a:solidFill>
                  <a:srgbClr val="FFFFFF"/>
                </a:solidFill>
              </a:rPr>
              <a:t>Suspended sentences (i.e. SSOSA/SSODA)</a:t>
            </a:r>
            <a:endParaRPr sz="2300">
              <a:solidFill>
                <a:srgbClr val="FFFFFF"/>
              </a:solidFill>
            </a:endParaRPr>
          </a:p>
          <a:p>
            <a:pPr lvl="1" marL="690806" indent="-241544">
              <a:spcBef>
                <a:spcPts val="500"/>
              </a:spcBef>
              <a:defRPr sz="1800">
                <a:solidFill>
                  <a:srgbClr val="000000"/>
                </a:solidFill>
              </a:defRPr>
            </a:pPr>
            <a:r>
              <a:rPr sz="2300">
                <a:solidFill>
                  <a:srgbClr val="FFFFFF"/>
                </a:solidFill>
              </a:rPr>
              <a:t>Use original sentence date, and if revoked use revocation date. Do not “double up” - if Index is a revoked SSOSA based on technical violation behavior (not attending, not paying, etc.) Do Not Count the original suspended sentence date as a prior.</a:t>
            </a:r>
          </a:p>
        </p:txBody>
      </p:sp>
    </p:spTree>
  </p:cSld>
  <p:clrMapOvr>
    <a:masterClrMapping/>
  </p:clrMapOvr>
  <p:transition spd="fast" advClick="1">
    <p:dissolve/>
  </p:transition>
</p:sld>
</file>

<file path=ppt/slides/slide3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0" name="Shape 150"/>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Prior Sentencing Dates  #6</a:t>
            </a:r>
          </a:p>
        </p:txBody>
      </p:sp>
      <p:sp>
        <p:nvSpPr>
          <p:cNvPr id="151" name="Shape 151"/>
          <p:cNvSpPr/>
          <p:nvPr>
            <p:ph type="body" idx="4294967295"/>
          </p:nvPr>
        </p:nvSpPr>
        <p:spPr>
          <a:xfrm>
            <a:off x="457200" y="1219200"/>
            <a:ext cx="7467600" cy="5105400"/>
          </a:xfrm>
          <a:prstGeom prst="rect">
            <a:avLst/>
          </a:prstGeom>
        </p:spPr>
        <p:txBody>
          <a:bodyPr lIns="0" tIns="0" rIns="0" bIns="0">
            <a:normAutofit fontScale="100000" lnSpcReduction="0"/>
          </a:bodyPr>
          <a:lstStyle/>
          <a:p>
            <a:pPr lvl="0" marL="382587" indent="-346075">
              <a:lnSpc>
                <a:spcPct val="90000"/>
              </a:lnSpc>
              <a:spcBef>
                <a:spcPts val="500"/>
              </a:spcBef>
              <a:buSzTx/>
              <a:buNone/>
              <a:defRPr sz="1800">
                <a:solidFill>
                  <a:srgbClr val="000000"/>
                </a:solidFill>
              </a:defRPr>
            </a:pPr>
            <a:r>
              <a:rPr sz="2300">
                <a:solidFill>
                  <a:srgbClr val="FFFFFF"/>
                </a:solidFill>
                <a:latin typeface="Arial Bold"/>
                <a:ea typeface="Arial Bold"/>
                <a:cs typeface="Arial Bold"/>
                <a:sym typeface="Arial Bold"/>
              </a:rPr>
              <a:t>DO NOT COUNT:</a:t>
            </a:r>
            <a:endParaRPr sz="2300">
              <a:solidFill>
                <a:srgbClr val="FFFFFF"/>
              </a:solidFill>
              <a:latin typeface="Arial Bold"/>
              <a:ea typeface="Arial Bold"/>
              <a:cs typeface="Arial Bold"/>
              <a:sym typeface="Arial Bold"/>
            </a:endParaRPr>
          </a:p>
          <a:p>
            <a:pPr lvl="0" marL="329829" indent="-293317">
              <a:lnSpc>
                <a:spcPct val="90000"/>
              </a:lnSpc>
              <a:spcBef>
                <a:spcPts val="500"/>
              </a:spcBef>
              <a:buChar char="⦿"/>
              <a:defRPr sz="1800">
                <a:solidFill>
                  <a:srgbClr val="000000"/>
                </a:solidFill>
              </a:defRPr>
            </a:pPr>
            <a:r>
              <a:rPr sz="2300">
                <a:solidFill>
                  <a:srgbClr val="FFFFFF"/>
                </a:solidFill>
              </a:rPr>
              <a:t>Index or post Index offenses</a:t>
            </a:r>
            <a:endParaRPr sz="2300">
              <a:solidFill>
                <a:srgbClr val="FFFFFF"/>
              </a:solidFill>
            </a:endParaRPr>
          </a:p>
          <a:p>
            <a:pPr lvl="0" marL="329829" indent="-293317">
              <a:lnSpc>
                <a:spcPct val="90000"/>
              </a:lnSpc>
              <a:spcBef>
                <a:spcPts val="500"/>
              </a:spcBef>
              <a:buChar char="⦿"/>
              <a:defRPr sz="1800">
                <a:solidFill>
                  <a:srgbClr val="000000"/>
                </a:solidFill>
              </a:defRPr>
            </a:pPr>
            <a:r>
              <a:rPr sz="2300">
                <a:solidFill>
                  <a:srgbClr val="FFFFFF"/>
                </a:solidFill>
              </a:rPr>
              <a:t>Historical offenses (pseudo-recidivism)</a:t>
            </a:r>
            <a:endParaRPr sz="2300">
              <a:solidFill>
                <a:srgbClr val="FFFFFF"/>
              </a:solidFill>
            </a:endParaRPr>
          </a:p>
          <a:p>
            <a:pPr lvl="0" marL="329829" indent="-293317">
              <a:lnSpc>
                <a:spcPct val="90000"/>
              </a:lnSpc>
              <a:spcBef>
                <a:spcPts val="500"/>
              </a:spcBef>
              <a:buChar char="⦿"/>
              <a:defRPr sz="1800">
                <a:solidFill>
                  <a:srgbClr val="000000"/>
                </a:solidFill>
              </a:defRPr>
            </a:pPr>
            <a:r>
              <a:rPr sz="2300">
                <a:solidFill>
                  <a:srgbClr val="FFFFFF"/>
                </a:solidFill>
              </a:rPr>
              <a:t>Sentence overturned on appeal</a:t>
            </a:r>
            <a:endParaRPr sz="2300">
              <a:solidFill>
                <a:srgbClr val="FFFFFF"/>
              </a:solidFill>
            </a:endParaRPr>
          </a:p>
          <a:p>
            <a:pPr lvl="0" marL="329829" indent="-293317">
              <a:lnSpc>
                <a:spcPct val="90000"/>
              </a:lnSpc>
              <a:spcBef>
                <a:spcPts val="500"/>
              </a:spcBef>
              <a:buChar char="⦿"/>
              <a:defRPr sz="1800">
                <a:solidFill>
                  <a:srgbClr val="000000"/>
                </a:solidFill>
              </a:defRPr>
            </a:pPr>
            <a:r>
              <a:rPr sz="2300">
                <a:solidFill>
                  <a:srgbClr val="FFFFFF"/>
                </a:solidFill>
              </a:rPr>
              <a:t>Not guilty finding </a:t>
            </a:r>
            <a:endParaRPr sz="2300">
              <a:solidFill>
                <a:srgbClr val="FFFFFF"/>
              </a:solidFill>
            </a:endParaRPr>
          </a:p>
          <a:p>
            <a:pPr lvl="0" marL="329829" indent="-293317">
              <a:lnSpc>
                <a:spcPct val="90000"/>
              </a:lnSpc>
              <a:spcBef>
                <a:spcPts val="500"/>
              </a:spcBef>
              <a:buChar char="⦿"/>
              <a:defRPr sz="1800">
                <a:solidFill>
                  <a:srgbClr val="000000"/>
                </a:solidFill>
              </a:defRPr>
            </a:pPr>
            <a:r>
              <a:rPr sz="2300">
                <a:solidFill>
                  <a:srgbClr val="FFFFFF"/>
                </a:solidFill>
              </a:rPr>
              <a:t>Charges, acquittals, stayed offenses </a:t>
            </a:r>
            <a:endParaRPr sz="2300">
              <a:solidFill>
                <a:srgbClr val="FFFFFF"/>
              </a:solidFill>
            </a:endParaRPr>
          </a:p>
          <a:p>
            <a:pPr lvl="0" marL="329829" indent="-293317">
              <a:lnSpc>
                <a:spcPct val="90000"/>
              </a:lnSpc>
              <a:spcBef>
                <a:spcPts val="500"/>
              </a:spcBef>
              <a:buChar char="⦿"/>
              <a:defRPr sz="1800">
                <a:solidFill>
                  <a:srgbClr val="000000"/>
                </a:solidFill>
              </a:defRPr>
            </a:pPr>
            <a:r>
              <a:rPr sz="2300">
                <a:solidFill>
                  <a:srgbClr val="FFFFFF"/>
                </a:solidFill>
              </a:rPr>
              <a:t>Driving offenses unless associated with serious penalties (i.e. DUI or Reckless Driving Causing Death or Injury)</a:t>
            </a:r>
            <a:endParaRPr sz="2300">
              <a:solidFill>
                <a:srgbClr val="FFFFFF"/>
              </a:solidFill>
            </a:endParaRPr>
          </a:p>
          <a:p>
            <a:pPr lvl="0" marL="329829" indent="-293317">
              <a:lnSpc>
                <a:spcPct val="90000"/>
              </a:lnSpc>
              <a:spcBef>
                <a:spcPts val="500"/>
              </a:spcBef>
              <a:buChar char="⦿"/>
              <a:defRPr sz="1800">
                <a:solidFill>
                  <a:srgbClr val="000000"/>
                </a:solidFill>
              </a:defRPr>
            </a:pPr>
            <a:r>
              <a:rPr sz="2300">
                <a:solidFill>
                  <a:srgbClr val="FFFFFF"/>
                </a:solidFill>
              </a:rPr>
              <a:t>Misconduct or violations where fine is only possible sanction</a:t>
            </a:r>
            <a:endParaRPr sz="2300">
              <a:solidFill>
                <a:srgbClr val="FFFFFF"/>
              </a:solidFill>
            </a:endParaRPr>
          </a:p>
          <a:p>
            <a:pPr lvl="0" marL="329829" indent="-293317">
              <a:lnSpc>
                <a:spcPct val="90000"/>
              </a:lnSpc>
              <a:spcBef>
                <a:spcPts val="500"/>
              </a:spcBef>
              <a:buChar char="⦿"/>
              <a:defRPr sz="1800">
                <a:solidFill>
                  <a:srgbClr val="000000"/>
                </a:solidFill>
              </a:defRPr>
            </a:pPr>
            <a:r>
              <a:rPr sz="2300">
                <a:solidFill>
                  <a:srgbClr val="FFFFFF"/>
                </a:solidFill>
              </a:rPr>
              <a:t>Failure to Appear (only count the actual sentence when received)</a:t>
            </a:r>
          </a:p>
        </p:txBody>
      </p:sp>
    </p:spTree>
  </p:cSld>
  <p:clrMapOvr>
    <a:masterClrMapping/>
  </p:clrMapOvr>
  <p:transition spd="fast" advClick="1">
    <p:dissolve/>
  </p:transition>
</p:sld>
</file>

<file path=ppt/slides/slide3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3" name="Shape 153"/>
          <p:cNvSpPr/>
          <p:nvPr>
            <p:ph type="title" idx="4294967295"/>
          </p:nvPr>
        </p:nvSpPr>
        <p:spPr>
          <a:xfrm>
            <a:off x="457200" y="228599"/>
            <a:ext cx="7467600" cy="1143002"/>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#7 Non-contact Sex Offense </a:t>
            </a:r>
            <a:br>
              <a:rPr sz="3800">
                <a:solidFill>
                  <a:srgbClr val="FFFFFF"/>
                </a:solidFill>
              </a:rPr>
            </a:br>
            <a:r>
              <a:rPr sz="1100">
                <a:solidFill>
                  <a:srgbClr val="FFFFFF"/>
                </a:solidFill>
              </a:rPr>
              <a:t>CR page 46</a:t>
            </a:r>
          </a:p>
        </p:txBody>
      </p:sp>
      <p:sp>
        <p:nvSpPr>
          <p:cNvPr id="154" name="Shape 154"/>
          <p:cNvSpPr/>
          <p:nvPr>
            <p:ph type="body" idx="4294967295"/>
          </p:nvPr>
        </p:nvSpPr>
        <p:spPr>
          <a:xfrm>
            <a:off x="457200" y="1676400"/>
            <a:ext cx="7467600" cy="4449763"/>
          </a:xfrm>
          <a:prstGeom prst="rect">
            <a:avLst/>
          </a:prstGeom>
        </p:spPr>
        <p:txBody>
          <a:bodyPr lIns="0" tIns="0" rIns="0" bIns="0">
            <a:normAutofit fontScale="100000" lnSpcReduction="0"/>
          </a:bodyPr>
          <a:lstStyle/>
          <a:p>
            <a:pPr lvl="0">
              <a:lnSpc>
                <a:spcPct val="90000"/>
              </a:lnSpc>
              <a:buChar char="⦿"/>
              <a:defRPr sz="1800">
                <a:solidFill>
                  <a:srgbClr val="000000"/>
                </a:solidFill>
              </a:defRPr>
            </a:pPr>
            <a:r>
              <a:rPr sz="3000">
                <a:solidFill>
                  <a:srgbClr val="FFFFFF"/>
                </a:solidFill>
                <a:latin typeface="Arial Bold"/>
                <a:ea typeface="Arial Bold"/>
                <a:cs typeface="Arial Bold"/>
                <a:sym typeface="Arial Bold"/>
              </a:rPr>
              <a:t>Basic Principle</a:t>
            </a:r>
            <a:r>
              <a:rPr sz="3000">
                <a:solidFill>
                  <a:srgbClr val="FFFFFF"/>
                </a:solidFill>
              </a:rPr>
              <a:t>:  Offenders with paraphilic interest are at increased risk for sexual recidivism.</a:t>
            </a:r>
            <a:endParaRPr sz="3000">
              <a:solidFill>
                <a:srgbClr val="FFFFFF"/>
              </a:solidFill>
            </a:endParaRPr>
          </a:p>
          <a:p>
            <a:pPr lvl="0">
              <a:lnSpc>
                <a:spcPct val="90000"/>
              </a:lnSpc>
              <a:buChar char="⦿"/>
              <a:defRPr sz="1800">
                <a:solidFill>
                  <a:srgbClr val="000000"/>
                </a:solidFill>
              </a:defRPr>
            </a:pPr>
            <a:r>
              <a:rPr sz="3000">
                <a:solidFill>
                  <a:srgbClr val="FFFFFF"/>
                </a:solidFill>
                <a:latin typeface="Arial Bold"/>
                <a:ea typeface="Arial Bold"/>
                <a:cs typeface="Arial Bold"/>
                <a:sym typeface="Arial Bold"/>
              </a:rPr>
              <a:t>Information required</a:t>
            </a:r>
            <a:r>
              <a:rPr sz="3000">
                <a:solidFill>
                  <a:srgbClr val="FFFFFF"/>
                </a:solidFill>
              </a:rPr>
              <a:t>: Criminal history</a:t>
            </a:r>
            <a:endParaRPr sz="3000">
              <a:solidFill>
                <a:srgbClr val="FFFFFF"/>
              </a:solidFill>
            </a:endParaRPr>
          </a:p>
          <a:p>
            <a:pPr lvl="0">
              <a:lnSpc>
                <a:spcPct val="90000"/>
              </a:lnSpc>
              <a:buChar char="⦿"/>
              <a:defRPr sz="1800">
                <a:solidFill>
                  <a:srgbClr val="000000"/>
                </a:solidFill>
              </a:defRPr>
            </a:pPr>
            <a:r>
              <a:rPr sz="3000">
                <a:solidFill>
                  <a:srgbClr val="FFFFFF"/>
                </a:solidFill>
                <a:latin typeface="Arial Bold"/>
                <a:ea typeface="Arial Bold"/>
                <a:cs typeface="Arial Bold"/>
                <a:sym typeface="Arial Bold"/>
              </a:rPr>
              <a:t>Basic rule</a:t>
            </a:r>
            <a:r>
              <a:rPr sz="3000">
                <a:solidFill>
                  <a:srgbClr val="FFFFFF"/>
                </a:solidFill>
              </a:rPr>
              <a:t>:  If criminal history record indicates a separate conviction for a non-contact sex offense score “1.”</a:t>
            </a:r>
          </a:p>
        </p:txBody>
      </p:sp>
    </p:spTree>
  </p:cSld>
  <p:clrMapOvr>
    <a:masterClrMapping/>
  </p:clrMapOvr>
  <p:transition spd="fast" advClick="1">
    <p:dissolve/>
  </p:transition>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u="sng">
                <a:solidFill>
                  <a:srgbClr val="FFFFFF"/>
                </a:solidFill>
              </a:rPr>
              <a:t>Static</a:t>
            </a:r>
            <a:r>
              <a:rPr sz="4600">
                <a:solidFill>
                  <a:srgbClr val="FFFFFF"/>
                </a:solidFill>
              </a:rPr>
              <a:t> Risk Factors</a:t>
            </a:r>
          </a:p>
        </p:txBody>
      </p:sp>
      <p:sp>
        <p:nvSpPr>
          <p:cNvPr id="46" name="Shape 46"/>
          <p:cNvSpPr/>
          <p:nvPr>
            <p:ph type="body" idx="4294967295"/>
          </p:nvPr>
        </p:nvSpPr>
        <p:spPr>
          <a:xfrm>
            <a:off x="457200" y="1600200"/>
            <a:ext cx="7467600" cy="45259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Do not change </a:t>
            </a:r>
            <a:endParaRPr sz="3000">
              <a:solidFill>
                <a:srgbClr val="FFFFFF"/>
              </a:solidFill>
            </a:endParaRPr>
          </a:p>
          <a:p>
            <a:pPr lvl="0">
              <a:buChar char="⦿"/>
              <a:defRPr sz="1800">
                <a:solidFill>
                  <a:srgbClr val="000000"/>
                </a:solidFill>
              </a:defRPr>
            </a:pPr>
            <a:r>
              <a:rPr sz="3000">
                <a:solidFill>
                  <a:srgbClr val="FFFFFF"/>
                </a:solidFill>
              </a:rPr>
              <a:t>Allows the long term level of risk for sexual recidivism</a:t>
            </a:r>
            <a:endParaRPr sz="3000">
              <a:solidFill>
                <a:srgbClr val="FFFFFF"/>
              </a:solidFill>
            </a:endParaRPr>
          </a:p>
          <a:p>
            <a:pPr lvl="0">
              <a:buChar char="⦿"/>
              <a:defRPr sz="1800">
                <a:solidFill>
                  <a:srgbClr val="000000"/>
                </a:solidFill>
              </a:defRPr>
            </a:pPr>
            <a:r>
              <a:rPr sz="3000">
                <a:solidFill>
                  <a:srgbClr val="FFFFFF"/>
                </a:solidFill>
              </a:rPr>
              <a:t>Allows determination of appropriate level of supervision and management for the individual (Andrews &amp; Bonta, 2006)</a:t>
            </a:r>
          </a:p>
        </p:txBody>
      </p:sp>
    </p:spTree>
  </p:cSld>
  <p:clrMapOvr>
    <a:masterClrMapping/>
  </p:clrMapOvr>
  <p:transition spd="fast" advClick="1">
    <p:dissolve/>
  </p:transition>
</p:sld>
</file>

<file path=ppt/slides/slide4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6" name="Shape 156"/>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Non-contact Sex Offense  #7</a:t>
            </a:r>
          </a:p>
        </p:txBody>
      </p:sp>
      <p:sp>
        <p:nvSpPr>
          <p:cNvPr id="157" name="Shape 157"/>
          <p:cNvSpPr/>
          <p:nvPr>
            <p:ph type="body" idx="4294967295"/>
          </p:nvPr>
        </p:nvSpPr>
        <p:spPr>
          <a:xfrm>
            <a:off x="457200" y="1447800"/>
            <a:ext cx="7467600" cy="46783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Look at behavior – </a:t>
            </a:r>
            <a:r>
              <a:rPr i="1" sz="3000">
                <a:solidFill>
                  <a:srgbClr val="FFFFFF"/>
                </a:solidFill>
              </a:rPr>
              <a:t>not the offense title</a:t>
            </a:r>
            <a:endParaRPr i="1" sz="3000">
              <a:solidFill>
                <a:srgbClr val="FFFFFF"/>
              </a:solidFill>
            </a:endParaRPr>
          </a:p>
          <a:p>
            <a:pPr lvl="0">
              <a:buChar char="⦿"/>
              <a:defRPr sz="1800">
                <a:solidFill>
                  <a:srgbClr val="000000"/>
                </a:solidFill>
              </a:defRPr>
            </a:pPr>
            <a:r>
              <a:rPr sz="3000">
                <a:solidFill>
                  <a:srgbClr val="FFFFFF"/>
                </a:solidFill>
              </a:rPr>
              <a:t>Only count </a:t>
            </a:r>
            <a:r>
              <a:rPr i="1" sz="3000">
                <a:solidFill>
                  <a:srgbClr val="FFFFFF"/>
                </a:solidFill>
              </a:rPr>
              <a:t>convictions</a:t>
            </a:r>
            <a:endParaRPr i="1" sz="3000">
              <a:solidFill>
                <a:srgbClr val="FFFFFF"/>
              </a:solidFill>
            </a:endParaRPr>
          </a:p>
          <a:p>
            <a:pPr lvl="0">
              <a:buChar char="⦿"/>
              <a:defRPr sz="1800">
                <a:solidFill>
                  <a:srgbClr val="000000"/>
                </a:solidFill>
              </a:defRPr>
            </a:pPr>
            <a:r>
              <a:rPr sz="3000">
                <a:solidFill>
                  <a:srgbClr val="FFFFFF"/>
                </a:solidFill>
              </a:rPr>
              <a:t>Typically exhibitionism, voyeurism, possession of child porn, and using the internet for sexual purposes</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Do Not Count attempted contact offenses, as these get counted as “contact offenses” based on intent</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Do not count soliciting/prostitution</a:t>
            </a:r>
          </a:p>
        </p:txBody>
      </p:sp>
    </p:spTree>
  </p:cSld>
  <p:clrMapOvr>
    <a:masterClrMapping/>
  </p:clrMapOvr>
  <p:transition spd="fast" advClick="1">
    <p:dissolve/>
  </p:transition>
</p:sld>
</file>

<file path=ppt/slides/slide4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9" name="Shape 159"/>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Non-contact Sex Offense  #7</a:t>
            </a:r>
          </a:p>
        </p:txBody>
      </p:sp>
      <p:sp>
        <p:nvSpPr>
          <p:cNvPr id="160" name="Shape 160"/>
          <p:cNvSpPr/>
          <p:nvPr>
            <p:ph type="body" idx="4294967295"/>
          </p:nvPr>
        </p:nvSpPr>
        <p:spPr>
          <a:xfrm>
            <a:off x="914400" y="1371600"/>
            <a:ext cx="7661275" cy="4343400"/>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Can be index or prior offense</a:t>
            </a:r>
            <a:endParaRPr sz="3000">
              <a:solidFill>
                <a:srgbClr val="FFFFFF"/>
              </a:solidFill>
            </a:endParaRPr>
          </a:p>
          <a:p>
            <a:pPr lvl="0">
              <a:buChar char="⦿"/>
              <a:defRPr sz="1800">
                <a:solidFill>
                  <a:srgbClr val="000000"/>
                </a:solidFill>
              </a:defRPr>
            </a:pPr>
            <a:r>
              <a:rPr sz="3000">
                <a:solidFill>
                  <a:srgbClr val="FFFFFF"/>
                </a:solidFill>
              </a:rPr>
              <a:t>“Criminal trespass” may count as voyeurism – need offense details</a:t>
            </a:r>
            <a:endParaRPr sz="3000">
              <a:solidFill>
                <a:srgbClr val="FFFFFF"/>
              </a:solidFill>
            </a:endParaRPr>
          </a:p>
          <a:p>
            <a:pPr lvl="0">
              <a:buChar char="⦿"/>
              <a:defRPr sz="1800">
                <a:solidFill>
                  <a:srgbClr val="000000"/>
                </a:solidFill>
              </a:defRPr>
            </a:pPr>
            <a:r>
              <a:rPr sz="3000">
                <a:solidFill>
                  <a:srgbClr val="FFFFFF"/>
                </a:solidFill>
              </a:rPr>
              <a:t>“Disorderly Conduct” for “ mooning” might count - you must consider the motivation</a:t>
            </a:r>
            <a:endParaRPr sz="3000">
              <a:solidFill>
                <a:srgbClr val="FFFFFF"/>
              </a:solidFill>
            </a:endParaRPr>
          </a:p>
          <a:p>
            <a:pPr lvl="0">
              <a:buChar char="⦿"/>
              <a:defRPr sz="1800">
                <a:solidFill>
                  <a:srgbClr val="000000"/>
                </a:solidFill>
              </a:defRPr>
            </a:pPr>
            <a:r>
              <a:rPr sz="3000">
                <a:solidFill>
                  <a:srgbClr val="FFFFFF"/>
                </a:solidFill>
              </a:rPr>
              <a:t>Plea Bargains – </a:t>
            </a:r>
            <a:r>
              <a:rPr i="1" sz="3000">
                <a:solidFill>
                  <a:srgbClr val="FFFFFF"/>
                </a:solidFill>
              </a:rPr>
              <a:t>If pled down from a contact offense treat as a contact offense </a:t>
            </a:r>
            <a:r>
              <a:rPr sz="2400">
                <a:solidFill>
                  <a:srgbClr val="FFFFFF"/>
                </a:solidFill>
              </a:rPr>
              <a:t>(most common = Communication with Minor for Immoral Purposes)</a:t>
            </a:r>
          </a:p>
        </p:txBody>
      </p:sp>
    </p:spTree>
  </p:cSld>
  <p:clrMapOvr>
    <a:masterClrMapping/>
  </p:clrMapOvr>
  <p:transition spd="fast" advClick="1">
    <p:dissolve/>
  </p:transition>
</p:sld>
</file>

<file path=ppt/slides/slide4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Shape 162"/>
          <p:cNvSpPr/>
          <p:nvPr>
            <p:ph type="title" idx="4294967295"/>
          </p:nvPr>
        </p:nvSpPr>
        <p:spPr>
          <a:xfrm>
            <a:off x="457200" y="152400"/>
            <a:ext cx="7467600" cy="1371600"/>
          </a:xfrm>
          <a:prstGeom prst="rect">
            <a:avLst/>
          </a:prstGeom>
        </p:spPr>
        <p:txBody>
          <a:bodyPr lIns="0" tIns="0" rIns="0" bIns="0">
            <a:normAutofit fontScale="100000" lnSpcReduction="0"/>
          </a:bodyPr>
          <a:lstStyle/>
          <a:p>
            <a:pPr lvl="0" defTabSz="466344">
              <a:defRPr sz="1800">
                <a:solidFill>
                  <a:srgbClr val="000000"/>
                </a:solidFill>
              </a:defRPr>
            </a:pPr>
            <a:br>
              <a:rPr sz="2346">
                <a:solidFill>
                  <a:srgbClr val="FFFFFF"/>
                </a:solidFill>
              </a:rPr>
            </a:br>
            <a:r>
              <a:rPr sz="1937">
                <a:solidFill>
                  <a:srgbClr val="FFFFFF"/>
                </a:solidFill>
              </a:rPr>
              <a:t>Items #8, #9, &amp; #10 		</a:t>
            </a:r>
            <a:r>
              <a:rPr sz="510">
                <a:solidFill>
                  <a:srgbClr val="FFFFFF"/>
                </a:solidFill>
              </a:rPr>
              <a:t>CR page 48</a:t>
            </a:r>
            <a:br>
              <a:rPr sz="510">
                <a:solidFill>
                  <a:srgbClr val="FFFFFF"/>
                </a:solidFill>
              </a:rPr>
            </a:br>
            <a:r>
              <a:rPr sz="1937">
                <a:solidFill>
                  <a:srgbClr val="FFFFFF"/>
                </a:solidFill>
              </a:rPr>
              <a:t>The Three Victim Questions </a:t>
            </a:r>
            <a:br>
              <a:rPr sz="1937">
                <a:solidFill>
                  <a:srgbClr val="FFFFFF"/>
                </a:solidFill>
              </a:rPr>
            </a:br>
          </a:p>
        </p:txBody>
      </p:sp>
      <p:sp>
        <p:nvSpPr>
          <p:cNvPr id="163" name="Shape 163"/>
          <p:cNvSpPr/>
          <p:nvPr>
            <p:ph type="body" idx="4294967295"/>
          </p:nvPr>
        </p:nvSpPr>
        <p:spPr>
          <a:xfrm>
            <a:off x="609600" y="1600200"/>
            <a:ext cx="8001000" cy="4724400"/>
          </a:xfrm>
          <a:prstGeom prst="rect">
            <a:avLst/>
          </a:prstGeom>
        </p:spPr>
        <p:txBody>
          <a:bodyPr lIns="0" tIns="0" rIns="0" bIns="0">
            <a:normAutofit fontScale="100000" lnSpcReduction="0"/>
          </a:bodyPr>
          <a:lstStyle/>
          <a:p>
            <a:pPr lvl="0" marL="368088" indent="-331575">
              <a:spcBef>
                <a:spcPts val="600"/>
              </a:spcBef>
              <a:buChar char="⦿"/>
              <a:defRPr sz="1800">
                <a:solidFill>
                  <a:srgbClr val="000000"/>
                </a:solidFill>
              </a:defRPr>
            </a:pPr>
            <a:r>
              <a:rPr sz="2600">
                <a:solidFill>
                  <a:srgbClr val="FFFFFF"/>
                </a:solidFill>
              </a:rPr>
              <a:t>Requires direct sex offense victim</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Alive or deceased </a:t>
            </a:r>
            <a:endParaRPr sz="2600">
              <a:solidFill>
                <a:srgbClr val="FFFFFF"/>
              </a:solidFill>
            </a:endParaRPr>
          </a:p>
          <a:p>
            <a:pPr lvl="0" marL="368088" indent="-331575">
              <a:spcBef>
                <a:spcPts val="600"/>
              </a:spcBef>
              <a:buChar char="⦿"/>
              <a:defRPr sz="1800">
                <a:solidFill>
                  <a:srgbClr val="000000"/>
                </a:solidFill>
              </a:defRPr>
            </a:pPr>
            <a:r>
              <a:rPr sz="2600">
                <a:solidFill>
                  <a:srgbClr val="FFFFFF"/>
                </a:solidFill>
              </a:rPr>
              <a:t>Requires intent to offend against a particular person – Do Not Count “Accidental” victims </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Citizens who happen upon offense</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Officers or workers in performance of their duties</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Others present during offense</a:t>
            </a:r>
            <a:endParaRPr sz="2600">
              <a:solidFill>
                <a:srgbClr val="FFFFFF"/>
              </a:solidFill>
            </a:endParaRPr>
          </a:p>
          <a:p>
            <a:pPr lvl="0" marL="368088" indent="-331575">
              <a:spcBef>
                <a:spcPts val="600"/>
              </a:spcBef>
              <a:buChar char="⦿"/>
              <a:defRPr sz="1800">
                <a:solidFill>
                  <a:srgbClr val="000000"/>
                </a:solidFill>
              </a:defRPr>
            </a:pPr>
            <a:r>
              <a:rPr sz="2600">
                <a:solidFill>
                  <a:srgbClr val="FFFFFF"/>
                </a:solidFill>
              </a:rPr>
              <a:t>Do Not Count animals as victims</a:t>
            </a:r>
          </a:p>
        </p:txBody>
      </p:sp>
    </p:spTree>
  </p:cSld>
  <p:clrMapOvr>
    <a:masterClrMapping/>
  </p:clrMapOvr>
  <p:transition spd="fast" advClick="1">
    <p:dissolve/>
  </p:transition>
</p:sld>
</file>

<file path=ppt/slides/slide4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5" name="Shape 165"/>
          <p:cNvSpPr/>
          <p:nvPr>
            <p:ph type="title" idx="4294967295"/>
          </p:nvPr>
        </p:nvSpPr>
        <p:spPr>
          <a:xfrm>
            <a:off x="457200" y="152400"/>
            <a:ext cx="7467600" cy="1219200"/>
          </a:xfrm>
          <a:prstGeom prst="rect">
            <a:avLst/>
          </a:prstGeom>
        </p:spPr>
        <p:txBody>
          <a:bodyPr lIns="0" tIns="0" rIns="0" bIns="0">
            <a:normAutofit fontScale="100000" lnSpcReduction="0"/>
          </a:bodyPr>
          <a:lstStyle/>
          <a:p>
            <a:pPr lvl="0" defTabSz="886968">
              <a:defRPr sz="1800">
                <a:solidFill>
                  <a:srgbClr val="000000"/>
                </a:solidFill>
              </a:defRPr>
            </a:pPr>
            <a:r>
              <a:rPr sz="3686">
                <a:solidFill>
                  <a:srgbClr val="FFFFFF"/>
                </a:solidFill>
              </a:rPr>
              <a:t>The Three Victim Questions </a:t>
            </a:r>
            <a:br>
              <a:rPr sz="3686">
                <a:solidFill>
                  <a:srgbClr val="FFFFFF"/>
                </a:solidFill>
              </a:rPr>
            </a:br>
            <a:r>
              <a:rPr sz="3686">
                <a:solidFill>
                  <a:srgbClr val="FFFFFF"/>
                </a:solidFill>
              </a:rPr>
              <a:t>Items #8, #9, &amp; #10  </a:t>
            </a:r>
          </a:p>
        </p:txBody>
      </p:sp>
      <p:sp>
        <p:nvSpPr>
          <p:cNvPr id="166" name="Shape 166"/>
          <p:cNvSpPr/>
          <p:nvPr>
            <p:ph type="body" idx="4294967295"/>
          </p:nvPr>
        </p:nvSpPr>
        <p:spPr>
          <a:xfrm>
            <a:off x="457200" y="1447800"/>
            <a:ext cx="7467600" cy="4678363"/>
          </a:xfrm>
          <a:prstGeom prst="rect">
            <a:avLst/>
          </a:prstGeom>
        </p:spPr>
        <p:txBody>
          <a:bodyPr lIns="0" tIns="0" rIns="0" bIns="0">
            <a:normAutofit fontScale="100000" lnSpcReduction="0"/>
          </a:bodyPr>
          <a:lstStyle/>
          <a:p>
            <a:pPr lvl="0" marL="342582" indent="-306070">
              <a:spcBef>
                <a:spcPts val="500"/>
              </a:spcBef>
              <a:buChar char="⦿"/>
              <a:defRPr sz="1800">
                <a:solidFill>
                  <a:srgbClr val="000000"/>
                </a:solidFill>
              </a:defRPr>
            </a:pPr>
            <a:r>
              <a:rPr sz="2400">
                <a:solidFill>
                  <a:srgbClr val="FFFFFF"/>
                </a:solidFill>
              </a:rPr>
              <a:t>Do Not Count convictions where there is no identifiable victim or offenses that are “consensual” but prohibited by statute = category “B” type offenses.</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Statutory rape cases where the contact was consensual in nature</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Prison infraction for sexual acts with consensual peer</a:t>
            </a:r>
            <a:endParaRPr sz="2400">
              <a:solidFill>
                <a:srgbClr val="FFFFFF"/>
              </a:solidFill>
            </a:endParaRPr>
          </a:p>
          <a:p>
            <a:pPr lvl="0" marL="342582" indent="-306070">
              <a:spcBef>
                <a:spcPts val="500"/>
              </a:spcBef>
              <a:buChar char="⦿"/>
              <a:defRPr sz="1800">
                <a:solidFill>
                  <a:srgbClr val="000000"/>
                </a:solidFill>
              </a:defRPr>
            </a:pPr>
            <a:r>
              <a:rPr sz="2400">
                <a:solidFill>
                  <a:srgbClr val="FFFFFF"/>
                </a:solidFill>
              </a:rPr>
              <a:t>Child Pornography - only identifiable, “live” children selected by the offender to create pornographic images can be counted as victims</a:t>
            </a:r>
          </a:p>
        </p:txBody>
      </p:sp>
    </p:spTree>
  </p:cSld>
  <p:clrMapOvr>
    <a:masterClrMapping/>
  </p:clrMapOvr>
  <p:transition spd="fast" advClick="1">
    <p:dissolve/>
  </p:transition>
</p:sld>
</file>

<file path=ppt/slides/slide4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8" name="Shape 168"/>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defTabSz="822959">
              <a:defRPr sz="1800">
                <a:solidFill>
                  <a:srgbClr val="000000"/>
                </a:solidFill>
              </a:defRPr>
            </a:pPr>
            <a:r>
              <a:rPr sz="3420">
                <a:solidFill>
                  <a:srgbClr val="FFFFFF"/>
                </a:solidFill>
              </a:rPr>
              <a:t>The Three Victim Questions </a:t>
            </a:r>
            <a:br>
              <a:rPr sz="3420">
                <a:solidFill>
                  <a:srgbClr val="FFFFFF"/>
                </a:solidFill>
              </a:rPr>
            </a:br>
            <a:r>
              <a:rPr sz="3420">
                <a:solidFill>
                  <a:srgbClr val="FFFFFF"/>
                </a:solidFill>
              </a:rPr>
              <a:t>Items #8, #9, &amp; #10</a:t>
            </a:r>
          </a:p>
        </p:txBody>
      </p:sp>
      <p:sp>
        <p:nvSpPr>
          <p:cNvPr id="169" name="Shape 169"/>
          <p:cNvSpPr/>
          <p:nvPr>
            <p:ph type="body" idx="4294967295"/>
          </p:nvPr>
        </p:nvSpPr>
        <p:spPr>
          <a:xfrm>
            <a:off x="457200" y="1447799"/>
            <a:ext cx="8077200" cy="4953002"/>
          </a:xfrm>
          <a:prstGeom prst="rect">
            <a:avLst/>
          </a:prstGeom>
        </p:spPr>
        <p:txBody>
          <a:bodyPr lIns="0" tIns="0" rIns="0" bIns="0">
            <a:normAutofit fontScale="100000" lnSpcReduction="0"/>
          </a:bodyPr>
          <a:lstStyle/>
          <a:p>
            <a:pPr lvl="0" marL="317076" indent="-280564">
              <a:spcBef>
                <a:spcPts val="500"/>
              </a:spcBef>
              <a:buChar char="⦿"/>
              <a:defRPr sz="1800">
                <a:solidFill>
                  <a:srgbClr val="000000"/>
                </a:solidFill>
              </a:defRPr>
            </a:pPr>
            <a:r>
              <a:rPr sz="2200">
                <a:solidFill>
                  <a:srgbClr val="FFFFFF"/>
                </a:solidFill>
              </a:rPr>
              <a:t>Exhibitionism</a:t>
            </a:r>
            <a:endParaRPr sz="2200">
              <a:solidFill>
                <a:srgbClr val="FFFFFF"/>
              </a:solidFill>
            </a:endParaRPr>
          </a:p>
          <a:p>
            <a:pPr lvl="1" marL="680304" indent="-231042">
              <a:spcBef>
                <a:spcPts val="500"/>
              </a:spcBef>
              <a:defRPr sz="1800">
                <a:solidFill>
                  <a:srgbClr val="000000"/>
                </a:solidFill>
              </a:defRPr>
            </a:pPr>
            <a:r>
              <a:rPr sz="2200">
                <a:solidFill>
                  <a:srgbClr val="FFFFFF"/>
                </a:solidFill>
              </a:rPr>
              <a:t>If mixed group, assume only females unless there is evidence males were targeted.</a:t>
            </a:r>
            <a:endParaRPr sz="2200">
              <a:solidFill>
                <a:srgbClr val="FFFFFF"/>
              </a:solidFill>
            </a:endParaRPr>
          </a:p>
          <a:p>
            <a:pPr lvl="1" marL="680304" indent="-231042">
              <a:spcBef>
                <a:spcPts val="500"/>
              </a:spcBef>
              <a:defRPr sz="1800">
                <a:solidFill>
                  <a:srgbClr val="000000"/>
                </a:solidFill>
              </a:defRPr>
            </a:pPr>
            <a:r>
              <a:rPr sz="2200">
                <a:solidFill>
                  <a:srgbClr val="FFFFFF"/>
                </a:solidFill>
              </a:rPr>
              <a:t>Do Not Count witnesses to psychotic street person misbehaviors (i.e. “showering” nude in a public fountain). </a:t>
            </a:r>
            <a:endParaRPr sz="2200">
              <a:solidFill>
                <a:srgbClr val="FFFFFF"/>
              </a:solidFill>
            </a:endParaRPr>
          </a:p>
          <a:p>
            <a:pPr lvl="0" marL="317076" indent="-280564">
              <a:lnSpc>
                <a:spcPct val="90000"/>
              </a:lnSpc>
              <a:spcBef>
                <a:spcPts val="500"/>
              </a:spcBef>
              <a:buChar char="⦿"/>
              <a:defRPr sz="1800">
                <a:solidFill>
                  <a:srgbClr val="000000"/>
                </a:solidFill>
              </a:defRPr>
            </a:pPr>
            <a:r>
              <a:rPr sz="2200">
                <a:solidFill>
                  <a:srgbClr val="FFFFFF"/>
                </a:solidFill>
              </a:rPr>
              <a:t>Voyeurism</a:t>
            </a:r>
            <a:endParaRPr sz="2200">
              <a:solidFill>
                <a:srgbClr val="FFFFFF"/>
              </a:solidFill>
            </a:endParaRPr>
          </a:p>
          <a:p>
            <a:pPr lvl="1" marL="680304" indent="-231042">
              <a:lnSpc>
                <a:spcPct val="90000"/>
              </a:lnSpc>
              <a:spcBef>
                <a:spcPts val="500"/>
              </a:spcBef>
              <a:defRPr sz="1800">
                <a:solidFill>
                  <a:srgbClr val="000000"/>
                </a:solidFill>
              </a:defRPr>
            </a:pPr>
            <a:r>
              <a:rPr sz="2200">
                <a:solidFill>
                  <a:srgbClr val="FFFFFF"/>
                </a:solidFill>
              </a:rPr>
              <a:t>Even if male is in the home, assume female victim unless there is evidence to believe offender targeted/watched the male.</a:t>
            </a:r>
            <a:endParaRPr sz="2200">
              <a:solidFill>
                <a:srgbClr val="FFFFFF"/>
              </a:solidFill>
            </a:endParaRPr>
          </a:p>
          <a:p>
            <a:pPr lvl="0" marL="317076" indent="-280564">
              <a:lnSpc>
                <a:spcPct val="90000"/>
              </a:lnSpc>
              <a:spcBef>
                <a:spcPts val="500"/>
              </a:spcBef>
              <a:buChar char="⦿"/>
              <a:defRPr sz="1800">
                <a:solidFill>
                  <a:srgbClr val="000000"/>
                </a:solidFill>
              </a:defRPr>
            </a:pPr>
            <a:r>
              <a:rPr sz="2200">
                <a:solidFill>
                  <a:srgbClr val="FFFFFF"/>
                </a:solidFill>
              </a:rPr>
              <a:t>Victim Not at Home – </a:t>
            </a:r>
            <a:endParaRPr sz="2200">
              <a:solidFill>
                <a:srgbClr val="FFFFFF"/>
              </a:solidFill>
            </a:endParaRPr>
          </a:p>
          <a:p>
            <a:pPr lvl="1" marL="680304" indent="-231042">
              <a:lnSpc>
                <a:spcPct val="90000"/>
              </a:lnSpc>
              <a:spcBef>
                <a:spcPts val="500"/>
              </a:spcBef>
              <a:defRPr sz="1800">
                <a:solidFill>
                  <a:srgbClr val="000000"/>
                </a:solidFill>
              </a:defRPr>
            </a:pPr>
            <a:r>
              <a:rPr sz="2200">
                <a:solidFill>
                  <a:srgbClr val="FFFFFF"/>
                </a:solidFill>
              </a:rPr>
              <a:t>If offender breaks into a home to steal undergarments, assume female victim unless there is evidence that a male was targeted.  </a:t>
            </a:r>
          </a:p>
        </p:txBody>
      </p:sp>
    </p:spTree>
  </p:cSld>
  <p:clrMapOvr>
    <a:masterClrMapping/>
  </p:clrMapOvr>
  <p:transition spd="fast" advClick="1">
    <p:dissolve/>
  </p:transition>
</p:sld>
</file>

<file path=ppt/slides/slide4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Shape 171"/>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defTabSz="822959">
              <a:defRPr sz="1800">
                <a:solidFill>
                  <a:srgbClr val="000000"/>
                </a:solidFill>
              </a:defRPr>
            </a:pPr>
            <a:r>
              <a:rPr sz="3420">
                <a:solidFill>
                  <a:srgbClr val="FFFFFF"/>
                </a:solidFill>
              </a:rPr>
              <a:t>The Three Victim Questions </a:t>
            </a:r>
            <a:br>
              <a:rPr sz="3420">
                <a:solidFill>
                  <a:srgbClr val="FFFFFF"/>
                </a:solidFill>
              </a:rPr>
            </a:br>
            <a:r>
              <a:rPr sz="3420">
                <a:solidFill>
                  <a:srgbClr val="FFFFFF"/>
                </a:solidFill>
              </a:rPr>
              <a:t>Items #8, #9, &amp; #10</a:t>
            </a:r>
          </a:p>
        </p:txBody>
      </p:sp>
      <p:sp>
        <p:nvSpPr>
          <p:cNvPr id="172" name="Shape 172"/>
          <p:cNvSpPr/>
          <p:nvPr>
            <p:ph type="body" idx="4294967295"/>
          </p:nvPr>
        </p:nvSpPr>
        <p:spPr>
          <a:xfrm>
            <a:off x="949325" y="1600200"/>
            <a:ext cx="7661275" cy="4648200"/>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The offenders’ perception of the victim is important</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Transvestite - if the offender thought the victim was  a female score as a female.</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Internet Stings – if the offender thinks he is communicating with a 13 yr old boy and asks for nude photos to be sent, score male victim even if it is a female police officer. There is an intended, identifiable “victim.”</a:t>
            </a:r>
          </a:p>
        </p:txBody>
      </p:sp>
    </p:spTree>
  </p:cSld>
  <p:clrMapOvr>
    <a:masterClrMapping/>
  </p:clrMapOvr>
  <p:transition spd="fast" advClick="1">
    <p:dissolve/>
  </p:transition>
</p:sld>
</file>

<file path=ppt/slides/slide4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4" name="Shape 174"/>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defTabSz="822959">
              <a:defRPr sz="1800">
                <a:solidFill>
                  <a:srgbClr val="000000"/>
                </a:solidFill>
              </a:defRPr>
            </a:pPr>
            <a:r>
              <a:rPr sz="3420">
                <a:solidFill>
                  <a:srgbClr val="FFFFFF"/>
                </a:solidFill>
              </a:rPr>
              <a:t>The Three Victim Questions</a:t>
            </a:r>
            <a:br>
              <a:rPr sz="3420">
                <a:solidFill>
                  <a:srgbClr val="FFFFFF"/>
                </a:solidFill>
              </a:rPr>
            </a:br>
            <a:r>
              <a:rPr sz="3420">
                <a:solidFill>
                  <a:srgbClr val="FFFFFF"/>
                </a:solidFill>
              </a:rPr>
              <a:t>Items # 8, # 9, &amp; #10</a:t>
            </a:r>
          </a:p>
        </p:txBody>
      </p:sp>
      <p:sp>
        <p:nvSpPr>
          <p:cNvPr id="175" name="Shape 175"/>
          <p:cNvSpPr/>
          <p:nvPr>
            <p:ph type="body" idx="4294967295"/>
          </p:nvPr>
        </p:nvSpPr>
        <p:spPr>
          <a:xfrm>
            <a:off x="457200" y="1828800"/>
            <a:ext cx="7467600" cy="42973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Polygraph information was not included in original scoring of the STATIC 99</a:t>
            </a:r>
            <a:endParaRPr sz="3000">
              <a:solidFill>
                <a:srgbClr val="FFFFFF"/>
              </a:solidFill>
            </a:endParaRPr>
          </a:p>
          <a:p>
            <a:pPr lvl="1" marL="722312" indent="-273050">
              <a:spcBef>
                <a:spcPts val="600"/>
              </a:spcBef>
              <a:defRPr sz="1800">
                <a:solidFill>
                  <a:srgbClr val="000000"/>
                </a:solidFill>
              </a:defRPr>
            </a:pPr>
            <a:r>
              <a:rPr sz="2600">
                <a:solidFill>
                  <a:srgbClr val="FFFFFF"/>
                </a:solidFill>
                <a:latin typeface="Arial Bold"/>
                <a:ea typeface="Arial Bold"/>
                <a:cs typeface="Arial Bold"/>
                <a:sym typeface="Arial Bold"/>
              </a:rPr>
              <a:t>Never use polygraph information alone to score </a:t>
            </a:r>
            <a:endParaRPr sz="2600">
              <a:solidFill>
                <a:srgbClr val="FFFFFF"/>
              </a:solidFill>
              <a:latin typeface="Arial Bold"/>
              <a:ea typeface="Arial Bold"/>
              <a:cs typeface="Arial Bold"/>
              <a:sym typeface="Arial Bold"/>
            </a:endParaRPr>
          </a:p>
          <a:p>
            <a:pPr lvl="1" marL="722312" indent="-273050">
              <a:spcBef>
                <a:spcPts val="600"/>
              </a:spcBef>
              <a:defRPr sz="1800">
                <a:solidFill>
                  <a:srgbClr val="000000"/>
                </a:solidFill>
              </a:defRPr>
            </a:pPr>
            <a:r>
              <a:rPr sz="2600">
                <a:solidFill>
                  <a:srgbClr val="FFFFFF"/>
                </a:solidFill>
              </a:rPr>
              <a:t>Information obtained through polygraph that is corroborated can be used to score victim questions</a:t>
            </a:r>
          </a:p>
        </p:txBody>
      </p:sp>
    </p:spTree>
  </p:cSld>
  <p:clrMapOvr>
    <a:masterClrMapping/>
  </p:clrMapOvr>
  <p:transition spd="fast" advClick="1">
    <p:dissolve/>
  </p:transition>
</p:sld>
</file>

<file path=ppt/slides/slide4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7" name="Shape 177"/>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#8 Any Unrelated Victims	</a:t>
            </a:r>
            <a:r>
              <a:rPr sz="1100">
                <a:solidFill>
                  <a:srgbClr val="FFFFFF"/>
                </a:solidFill>
              </a:rPr>
              <a:t>CR page 52</a:t>
            </a:r>
          </a:p>
        </p:txBody>
      </p:sp>
      <p:sp>
        <p:nvSpPr>
          <p:cNvPr id="178" name="Shape 178"/>
          <p:cNvSpPr/>
          <p:nvPr>
            <p:ph type="body" idx="4294967295"/>
          </p:nvPr>
        </p:nvSpPr>
        <p:spPr>
          <a:xfrm>
            <a:off x="381000" y="1600200"/>
            <a:ext cx="8382000" cy="4343400"/>
          </a:xfrm>
          <a:prstGeom prst="rect">
            <a:avLst/>
          </a:prstGeom>
        </p:spPr>
        <p:txBody>
          <a:bodyPr lIns="0" tIns="0" rIns="0" bIns="0">
            <a:normAutofit fontScale="100000" lnSpcReduction="0"/>
          </a:bodyPr>
          <a:lstStyle/>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Basic principle</a:t>
            </a:r>
            <a:r>
              <a:rPr sz="2800">
                <a:solidFill>
                  <a:srgbClr val="FFFFFF"/>
                </a:solidFill>
              </a:rPr>
              <a:t>:  Research indicates offenders who offend only against family members recidivate at a lower rate than those who have victims outside immediate family</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Information needed</a:t>
            </a:r>
            <a:r>
              <a:rPr sz="2800">
                <a:solidFill>
                  <a:srgbClr val="FFFFFF"/>
                </a:solidFill>
              </a:rPr>
              <a:t>: Credible information</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Basic rule</a:t>
            </a:r>
            <a:r>
              <a:rPr sz="2800">
                <a:solidFill>
                  <a:srgbClr val="FFFFFF"/>
                </a:solidFill>
              </a:rPr>
              <a:t>:  If the offender has victims of sex offenses outside their immediate family score “1.”</a:t>
            </a:r>
          </a:p>
        </p:txBody>
      </p:sp>
    </p:spTree>
  </p:cSld>
  <p:clrMapOvr>
    <a:masterClrMapping/>
  </p:clrMapOvr>
  <p:transition spd="fast" advClick="1">
    <p:dissolve/>
  </p:transition>
</p:sld>
</file>

<file path=ppt/slides/slide4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0" name="Shape 180"/>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Any Unrelated Victims  #8</a:t>
            </a:r>
          </a:p>
        </p:txBody>
      </p:sp>
      <p:sp>
        <p:nvSpPr>
          <p:cNvPr id="181" name="Shape 181"/>
          <p:cNvSpPr/>
          <p:nvPr>
            <p:ph type="body" idx="4294967295"/>
          </p:nvPr>
        </p:nvSpPr>
        <p:spPr>
          <a:xfrm>
            <a:off x="457200" y="1600200"/>
            <a:ext cx="8686800" cy="4525963"/>
          </a:xfrm>
          <a:prstGeom prst="rect">
            <a:avLst/>
          </a:prstGeom>
        </p:spPr>
        <p:txBody>
          <a:bodyPr lIns="0" tIns="0" rIns="0" bIns="0">
            <a:normAutofit fontScale="100000" lnSpcReduction="0"/>
          </a:bodyPr>
          <a:lstStyle/>
          <a:p>
            <a:pPr lvl="0" marL="368088" indent="-331575">
              <a:spcBef>
                <a:spcPts val="600"/>
              </a:spcBef>
              <a:buChar char="⦿"/>
              <a:defRPr sz="1800">
                <a:solidFill>
                  <a:srgbClr val="000000"/>
                </a:solidFill>
              </a:defRPr>
            </a:pPr>
            <a:r>
              <a:rPr sz="2600">
                <a:solidFill>
                  <a:srgbClr val="FFFFFF"/>
                </a:solidFill>
              </a:rPr>
              <a:t>Spouses are related</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Consider whether too close to marry?</a:t>
            </a:r>
            <a:endParaRPr sz="2600">
              <a:solidFill>
                <a:srgbClr val="FFFFFF"/>
              </a:solidFill>
            </a:endParaRPr>
          </a:p>
          <a:p>
            <a:pPr lvl="0" marL="368088" indent="-331575">
              <a:spcBef>
                <a:spcPts val="600"/>
              </a:spcBef>
              <a:buChar char="⦿"/>
              <a:defRPr sz="1800">
                <a:solidFill>
                  <a:srgbClr val="000000"/>
                </a:solidFill>
              </a:defRPr>
            </a:pPr>
            <a:r>
              <a:rPr sz="2600">
                <a:solidFill>
                  <a:srgbClr val="FFFFFF"/>
                </a:solidFill>
              </a:rPr>
              <a:t>Step relatives, “common law,” and lovers require 2 or more years of residing together to count as related</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Consider the nature of the pre- offense relationship </a:t>
            </a:r>
            <a:endParaRPr sz="2600">
              <a:solidFill>
                <a:srgbClr val="FFFFFF"/>
              </a:solidFill>
            </a:endParaRPr>
          </a:p>
          <a:p>
            <a:pPr lvl="0" marL="368088" indent="-331575">
              <a:lnSpc>
                <a:spcPct val="90000"/>
              </a:lnSpc>
              <a:spcBef>
                <a:spcPts val="600"/>
              </a:spcBef>
              <a:buChar char="⦿"/>
              <a:defRPr sz="1800">
                <a:solidFill>
                  <a:srgbClr val="000000"/>
                </a:solidFill>
              </a:defRPr>
            </a:pPr>
            <a:r>
              <a:rPr sz="2600">
                <a:solidFill>
                  <a:srgbClr val="FFFFFF"/>
                </a:solidFill>
              </a:rPr>
              <a:t>Becoming Unrelated</a:t>
            </a:r>
            <a:endParaRPr sz="2600">
              <a:solidFill>
                <a:srgbClr val="FFFFFF"/>
              </a:solidFill>
            </a:endParaRPr>
          </a:p>
          <a:p>
            <a:pPr lvl="1" marL="722312" indent="-273050">
              <a:lnSpc>
                <a:spcPct val="90000"/>
              </a:lnSpc>
              <a:spcBef>
                <a:spcPts val="600"/>
              </a:spcBef>
              <a:defRPr sz="1800">
                <a:solidFill>
                  <a:srgbClr val="000000"/>
                </a:solidFill>
              </a:defRPr>
            </a:pPr>
            <a:r>
              <a:rPr sz="2600">
                <a:solidFill>
                  <a:srgbClr val="FFFFFF"/>
                </a:solidFill>
              </a:rPr>
              <a:t>Biological relatives may count as unrelated victims if offender didn’t know he was offending against a family member (i.e. offender given up for adoption or removed from home at birth). </a:t>
            </a:r>
          </a:p>
        </p:txBody>
      </p:sp>
    </p:spTree>
  </p:cSld>
  <p:clrMapOvr>
    <a:masterClrMapping/>
  </p:clrMapOvr>
  <p:transition spd="fast" advClick="1">
    <p:dissolve/>
  </p:transition>
</p:sld>
</file>

<file path=ppt/slides/slide4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3" name="Shape 183"/>
          <p:cNvSpPr/>
          <p:nvPr>
            <p:ph type="title" idx="4294967295"/>
          </p:nvPr>
        </p:nvSpPr>
        <p:spPr>
          <a:xfrm>
            <a:off x="457200" y="274637"/>
            <a:ext cx="7467600" cy="944563"/>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Any Unrelated Victims  #8</a:t>
            </a:r>
          </a:p>
        </p:txBody>
      </p:sp>
      <p:sp>
        <p:nvSpPr>
          <p:cNvPr id="184" name="Shape 184"/>
          <p:cNvSpPr/>
          <p:nvPr>
            <p:ph type="body" idx="4294967295"/>
          </p:nvPr>
        </p:nvSpPr>
        <p:spPr>
          <a:xfrm>
            <a:off x="457200" y="1295399"/>
            <a:ext cx="7924800" cy="4953002"/>
          </a:xfrm>
          <a:prstGeom prst="rect">
            <a:avLst/>
          </a:prstGeom>
        </p:spPr>
        <p:txBody>
          <a:bodyPr lIns="0" tIns="0" rIns="0" bIns="0">
            <a:normAutofit fontScale="100000" lnSpcReduction="0"/>
          </a:bodyPr>
          <a:lstStyle/>
          <a:p>
            <a:pPr lvl="0" marL="457200" indent="-531812">
              <a:spcBef>
                <a:spcPts val="0"/>
              </a:spcBef>
              <a:buSzTx/>
              <a:buNone/>
              <a:defRPr sz="1800">
                <a:solidFill>
                  <a:srgbClr val="000000"/>
                </a:solidFill>
              </a:defRPr>
            </a:pPr>
            <a:r>
              <a:rPr sz="2400">
                <a:solidFill>
                  <a:srgbClr val="FFFFFF"/>
                </a:solidFill>
                <a:latin typeface="Arial Bold"/>
                <a:ea typeface="Arial Bold"/>
                <a:cs typeface="Arial Bold"/>
                <a:sym typeface="Arial Bold"/>
              </a:rPr>
              <a:t>Unrelated: </a:t>
            </a:r>
            <a:endParaRPr sz="2400">
              <a:solidFill>
                <a:srgbClr val="FFFFFF"/>
              </a:solidFill>
              <a:latin typeface="Arial Bold"/>
              <a:ea typeface="Arial Bold"/>
              <a:cs typeface="Arial Bold"/>
              <a:sym typeface="Arial Bold"/>
            </a:endParaRPr>
          </a:p>
          <a:p>
            <a:pPr lvl="0" marL="291147" indent="-365760">
              <a:spcBef>
                <a:spcPts val="0"/>
              </a:spcBef>
              <a:buChar char="⦿"/>
              <a:defRPr sz="1800">
                <a:solidFill>
                  <a:srgbClr val="000000"/>
                </a:solidFill>
              </a:defRPr>
            </a:pPr>
            <a:r>
              <a:rPr sz="2400">
                <a:solidFill>
                  <a:srgbClr val="FFFFFF"/>
                </a:solidFill>
              </a:rPr>
              <a:t>Step relations where the relationship has lasted less than two years before offending begins.</a:t>
            </a:r>
            <a:endParaRPr sz="2400">
              <a:solidFill>
                <a:srgbClr val="FFFFFF"/>
              </a:solidFill>
            </a:endParaRPr>
          </a:p>
          <a:p>
            <a:pPr lvl="0" marL="291147" indent="-365760">
              <a:spcBef>
                <a:spcPts val="0"/>
              </a:spcBef>
              <a:buChar char="⦿"/>
              <a:defRPr sz="1800">
                <a:solidFill>
                  <a:srgbClr val="000000"/>
                </a:solidFill>
              </a:defRPr>
            </a:pPr>
            <a:r>
              <a:rPr sz="2400">
                <a:solidFill>
                  <a:srgbClr val="FFFFFF"/>
                </a:solidFill>
              </a:rPr>
              <a:t>Daughter/son of lover unless they have lived with offender 2 or more years before offending begins.</a:t>
            </a:r>
            <a:endParaRPr sz="2400">
              <a:solidFill>
                <a:srgbClr val="FFFFFF"/>
              </a:solidFill>
            </a:endParaRPr>
          </a:p>
          <a:p>
            <a:pPr lvl="0" marL="291147" indent="-365760">
              <a:spcBef>
                <a:spcPts val="0"/>
              </a:spcBef>
              <a:buChar char="⦿"/>
              <a:defRPr sz="1800">
                <a:solidFill>
                  <a:srgbClr val="000000"/>
                </a:solidFill>
              </a:defRPr>
            </a:pPr>
            <a:r>
              <a:rPr sz="2400">
                <a:solidFill>
                  <a:srgbClr val="FFFFFF"/>
                </a:solidFill>
              </a:rPr>
              <a:t>Nephew’s wife</a:t>
            </a:r>
            <a:endParaRPr sz="2400">
              <a:solidFill>
                <a:srgbClr val="FFFFFF"/>
              </a:solidFill>
            </a:endParaRPr>
          </a:p>
          <a:p>
            <a:pPr lvl="0" marL="291147" indent="-365760">
              <a:spcBef>
                <a:spcPts val="0"/>
              </a:spcBef>
              <a:buChar char="⦿"/>
              <a:defRPr sz="1800">
                <a:solidFill>
                  <a:srgbClr val="000000"/>
                </a:solidFill>
              </a:defRPr>
            </a:pPr>
            <a:r>
              <a:rPr sz="2400">
                <a:solidFill>
                  <a:srgbClr val="FFFFFF"/>
                </a:solidFill>
              </a:rPr>
              <a:t>Second cousins</a:t>
            </a:r>
            <a:endParaRPr sz="2400">
              <a:solidFill>
                <a:srgbClr val="FFFFFF"/>
              </a:solidFill>
            </a:endParaRPr>
          </a:p>
          <a:p>
            <a:pPr lvl="0" marL="291147" indent="-365760">
              <a:spcBef>
                <a:spcPts val="0"/>
              </a:spcBef>
              <a:buChar char="⦿"/>
              <a:defRPr sz="1800">
                <a:solidFill>
                  <a:srgbClr val="000000"/>
                </a:solidFill>
              </a:defRPr>
            </a:pPr>
            <a:r>
              <a:rPr sz="2400">
                <a:solidFill>
                  <a:srgbClr val="FFFFFF"/>
                </a:solidFill>
              </a:rPr>
              <a:t>Wife’s aunt</a:t>
            </a:r>
            <a:endParaRPr sz="2400">
              <a:solidFill>
                <a:srgbClr val="FFFFFF"/>
              </a:solidFill>
            </a:endParaRPr>
          </a:p>
          <a:p>
            <a:pPr lvl="0" marL="457200" indent="-531812">
              <a:spcBef>
                <a:spcPts val="0"/>
              </a:spcBef>
              <a:buSzTx/>
              <a:buNone/>
              <a:defRPr sz="1800">
                <a:solidFill>
                  <a:srgbClr val="000000"/>
                </a:solidFill>
              </a:defRPr>
            </a:pPr>
            <a:endParaRPr sz="2400">
              <a:solidFill>
                <a:srgbClr val="FFFFFF"/>
              </a:solidFill>
            </a:endParaRPr>
          </a:p>
          <a:p>
            <a:pPr lvl="0" marL="457200" indent="-531812">
              <a:spcBef>
                <a:spcPts val="0"/>
              </a:spcBef>
              <a:buSzTx/>
              <a:buNone/>
              <a:defRPr sz="1800">
                <a:solidFill>
                  <a:srgbClr val="000000"/>
                </a:solidFill>
              </a:defRPr>
            </a:pPr>
            <a:r>
              <a:rPr sz="2400">
                <a:solidFill>
                  <a:srgbClr val="FFFFFF"/>
                </a:solidFill>
              </a:rPr>
              <a:t>*If in doubt consider the psychological relationship prior to the assault. Offender must have a “family” type relationship of at least  2 years duration.</a:t>
            </a:r>
          </a:p>
        </p:txBody>
      </p:sp>
    </p:spTree>
  </p:cSld>
  <p:clrMapOvr>
    <a:masterClrMapping/>
  </p:clrMapOvr>
  <p:transition spd="fast" advClick="1">
    <p:dissolve/>
  </p:transition>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Strengths</a:t>
            </a:r>
          </a:p>
        </p:txBody>
      </p:sp>
      <p:sp>
        <p:nvSpPr>
          <p:cNvPr id="49" name="Shape 49"/>
          <p:cNvSpPr/>
          <p:nvPr>
            <p:ph type="body" idx="4294967295"/>
          </p:nvPr>
        </p:nvSpPr>
        <p:spPr>
          <a:xfrm>
            <a:off x="457200" y="1295400"/>
            <a:ext cx="7467600" cy="46021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Uses valid risk factors associated with sexual recidivism </a:t>
            </a:r>
            <a:endParaRPr sz="3000">
              <a:solidFill>
                <a:srgbClr val="FFFFFF"/>
              </a:solidFill>
            </a:endParaRPr>
          </a:p>
          <a:p>
            <a:pPr lvl="0">
              <a:buChar char="⦿"/>
              <a:defRPr sz="1800">
                <a:solidFill>
                  <a:srgbClr val="000000"/>
                </a:solidFill>
              </a:defRPr>
            </a:pPr>
            <a:r>
              <a:rPr sz="3000">
                <a:solidFill>
                  <a:srgbClr val="FFFFFF"/>
                </a:solidFill>
              </a:rPr>
              <a:t>Gives explicit rules for  combining these factors into a total risk score</a:t>
            </a:r>
            <a:endParaRPr sz="3000">
              <a:solidFill>
                <a:srgbClr val="FFFFFF"/>
              </a:solidFill>
            </a:endParaRPr>
          </a:p>
          <a:p>
            <a:pPr lvl="0">
              <a:buChar char="⦿"/>
              <a:defRPr sz="1800">
                <a:solidFill>
                  <a:srgbClr val="000000"/>
                </a:solidFill>
              </a:defRPr>
            </a:pPr>
            <a:r>
              <a:rPr sz="3000">
                <a:solidFill>
                  <a:srgbClr val="FFFFFF"/>
                </a:solidFill>
              </a:rPr>
              <a:t>Provides explicit probability estimates of sexual reconviction</a:t>
            </a:r>
            <a:endParaRPr sz="3000">
              <a:solidFill>
                <a:srgbClr val="FFFFFF"/>
              </a:solidFill>
            </a:endParaRPr>
          </a:p>
          <a:p>
            <a:pPr lvl="0">
              <a:buChar char="⦿"/>
              <a:defRPr sz="1800">
                <a:solidFill>
                  <a:srgbClr val="000000"/>
                </a:solidFill>
              </a:defRPr>
            </a:pPr>
            <a:r>
              <a:rPr sz="3000">
                <a:solidFill>
                  <a:srgbClr val="FFFFFF"/>
                </a:solidFill>
              </a:rPr>
              <a:t>Robustly predictive across several settings using a variety of samples</a:t>
            </a:r>
            <a:endParaRPr sz="3000">
              <a:solidFill>
                <a:srgbClr val="FFFFFF"/>
              </a:solidFill>
            </a:endParaRPr>
          </a:p>
          <a:p>
            <a:pPr lvl="0">
              <a:buChar char="⦿"/>
              <a:defRPr sz="1800">
                <a:solidFill>
                  <a:srgbClr val="000000"/>
                </a:solidFill>
              </a:defRPr>
            </a:pPr>
            <a:r>
              <a:rPr sz="3000">
                <a:solidFill>
                  <a:srgbClr val="FFFFFF"/>
                </a:solidFill>
              </a:rPr>
              <a:t>Easily scored</a:t>
            </a:r>
          </a:p>
        </p:txBody>
      </p:sp>
    </p:spTree>
  </p:cSld>
  <p:clrMapOvr>
    <a:masterClrMapping/>
  </p:clrMapOvr>
  <p:transition spd="fast" advClick="1">
    <p:dissolve/>
  </p:transition>
</p:sld>
</file>

<file path=ppt/slides/slide5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6" name="Shape 186"/>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#9 Any Stranger Victims	</a:t>
            </a:r>
            <a:r>
              <a:rPr sz="1100">
                <a:solidFill>
                  <a:srgbClr val="FFFFFF"/>
                </a:solidFill>
              </a:rPr>
              <a:t>CR page 54</a:t>
            </a:r>
          </a:p>
        </p:txBody>
      </p:sp>
      <p:sp>
        <p:nvSpPr>
          <p:cNvPr id="187" name="Shape 187"/>
          <p:cNvSpPr/>
          <p:nvPr>
            <p:ph type="body" idx="4294967295"/>
          </p:nvPr>
        </p:nvSpPr>
        <p:spPr>
          <a:xfrm>
            <a:off x="381000" y="1371600"/>
            <a:ext cx="7620000" cy="5029200"/>
          </a:xfrm>
          <a:prstGeom prst="rect">
            <a:avLst/>
          </a:prstGeom>
        </p:spPr>
        <p:txBody>
          <a:bodyPr lIns="0" tIns="0" rIns="0" bIns="0">
            <a:normAutofit fontScale="100000" lnSpcReduction="0"/>
          </a:bodyPr>
          <a:lstStyle/>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Basic Principle</a:t>
            </a:r>
            <a:r>
              <a:rPr sz="2800">
                <a:solidFill>
                  <a:srgbClr val="FFFFFF"/>
                </a:solidFill>
              </a:rPr>
              <a:t>:  Having a stranger victim is related to higher recidivism</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Information required</a:t>
            </a:r>
            <a:r>
              <a:rPr sz="2800">
                <a:solidFill>
                  <a:srgbClr val="FFFFFF"/>
                </a:solidFill>
              </a:rPr>
              <a:t>:  Credible information</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latin typeface="Arial Bold"/>
                <a:ea typeface="Arial Bold"/>
                <a:cs typeface="Arial Bold"/>
                <a:sym typeface="Arial Bold"/>
              </a:rPr>
              <a:t>Basic Rule</a:t>
            </a:r>
            <a:r>
              <a:rPr sz="2800">
                <a:solidFill>
                  <a:srgbClr val="FFFFFF"/>
                </a:solidFill>
              </a:rPr>
              <a:t>: If offender has victims of sex offenses who were strangers at the time of the offense score “1.”</a:t>
            </a:r>
            <a:endParaRPr sz="2800">
              <a:solidFill>
                <a:srgbClr val="FFFFFF"/>
              </a:solidFill>
            </a:endParaRPr>
          </a:p>
          <a:p>
            <a:pPr lvl="0" marL="393594" indent="-357081">
              <a:spcBef>
                <a:spcPts val="600"/>
              </a:spcBef>
              <a:buChar char="⦿"/>
              <a:defRPr sz="1800">
                <a:solidFill>
                  <a:srgbClr val="000000"/>
                </a:solidFill>
              </a:defRPr>
            </a:pPr>
            <a:r>
              <a:rPr sz="2800">
                <a:solidFill>
                  <a:srgbClr val="FFFFFF"/>
                </a:solidFill>
              </a:rPr>
              <a:t>If victim of sex offense was known to the offender for at least 24 hours prior to the offense, score “0.”</a:t>
            </a:r>
            <a:endParaRPr sz="2800">
              <a:solidFill>
                <a:srgbClr val="FFFFFF"/>
              </a:solidFill>
            </a:endParaRPr>
          </a:p>
          <a:p>
            <a:pPr lvl="0" marL="382587" indent="-346075">
              <a:spcBef>
                <a:spcPts val="600"/>
              </a:spcBef>
              <a:buSzTx/>
              <a:buNone/>
              <a:defRPr sz="1800">
                <a:solidFill>
                  <a:srgbClr val="000000"/>
                </a:solidFill>
              </a:defRPr>
            </a:pPr>
            <a:r>
              <a:rPr sz="2700">
                <a:solidFill>
                  <a:srgbClr val="FFFFFF"/>
                </a:solidFill>
              </a:rPr>
              <a:t>*Stranger victim also scores as unrelated. </a:t>
            </a:r>
          </a:p>
        </p:txBody>
      </p:sp>
    </p:spTree>
  </p:cSld>
  <p:clrMapOvr>
    <a:masterClrMapping/>
  </p:clrMapOvr>
  <p:transition spd="fast" advClick="1">
    <p:dissolve/>
  </p:transition>
</p:sld>
</file>

<file path=ppt/slides/slide5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9" name="Shape 189"/>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Any Stranger Victim  #9</a:t>
            </a:r>
          </a:p>
        </p:txBody>
      </p:sp>
      <p:sp>
        <p:nvSpPr>
          <p:cNvPr id="190" name="Shape 190"/>
          <p:cNvSpPr/>
          <p:nvPr>
            <p:ph type="body" idx="4294967295"/>
          </p:nvPr>
        </p:nvSpPr>
        <p:spPr>
          <a:xfrm>
            <a:off x="457200" y="1600200"/>
            <a:ext cx="7467600" cy="45259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It does not take much to be “known” and therefore not a stranger – but it does take some interaction. </a:t>
            </a:r>
            <a:endParaRPr sz="3000">
              <a:solidFill>
                <a:srgbClr val="FFFFFF"/>
              </a:solidFill>
            </a:endParaRPr>
          </a:p>
          <a:p>
            <a:pPr lvl="1" marL="701308" indent="-252046">
              <a:spcBef>
                <a:spcPts val="500"/>
              </a:spcBef>
              <a:defRPr sz="1800">
                <a:solidFill>
                  <a:srgbClr val="000000"/>
                </a:solidFill>
              </a:defRPr>
            </a:pPr>
            <a:r>
              <a:rPr sz="2400">
                <a:solidFill>
                  <a:srgbClr val="FFFFFF"/>
                </a:solidFill>
              </a:rPr>
              <a:t>A store clerk who has sold the offender cigarettes on 3-4 occasions and has greeted or spoken with him slightly </a:t>
            </a:r>
            <a:r>
              <a:rPr sz="2400">
                <a:solidFill>
                  <a:srgbClr val="FFFFFF"/>
                </a:solidFill>
                <a:latin typeface="Arial Bold"/>
                <a:ea typeface="Arial Bold"/>
                <a:cs typeface="Arial Bold"/>
                <a:sym typeface="Arial Bold"/>
              </a:rPr>
              <a:t>is not a stranger. </a:t>
            </a:r>
            <a:endParaRPr sz="2400">
              <a:solidFill>
                <a:srgbClr val="FFFFFF"/>
              </a:solidFill>
              <a:latin typeface="Arial Bold"/>
              <a:ea typeface="Arial Bold"/>
              <a:cs typeface="Arial Bold"/>
              <a:sym typeface="Arial Bold"/>
            </a:endParaRPr>
          </a:p>
          <a:p>
            <a:pPr lvl="1" marL="701308" indent="-252046">
              <a:spcBef>
                <a:spcPts val="500"/>
              </a:spcBef>
              <a:defRPr sz="1800">
                <a:solidFill>
                  <a:srgbClr val="000000"/>
                </a:solidFill>
              </a:defRPr>
            </a:pPr>
            <a:r>
              <a:rPr sz="2400">
                <a:solidFill>
                  <a:srgbClr val="FFFFFF"/>
                </a:solidFill>
              </a:rPr>
              <a:t>A woman who stocks the shelves and has seen the offender 3-4 times but never spoken to him </a:t>
            </a:r>
            <a:r>
              <a:rPr sz="2400">
                <a:solidFill>
                  <a:srgbClr val="FFFFFF"/>
                </a:solidFill>
                <a:latin typeface="Arial Bold"/>
                <a:ea typeface="Arial Bold"/>
                <a:cs typeface="Arial Bold"/>
                <a:sym typeface="Arial Bold"/>
              </a:rPr>
              <a:t>is a stranger. </a:t>
            </a:r>
          </a:p>
        </p:txBody>
      </p:sp>
    </p:spTree>
  </p:cSld>
  <p:clrMapOvr>
    <a:masterClrMapping/>
  </p:clrMapOvr>
  <p:transition spd="fast" advClick="1">
    <p:dissolve/>
  </p:transition>
</p:sld>
</file>

<file path=ppt/slides/slide5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2" name="Shape 192"/>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Any Stranger Victim  #9</a:t>
            </a:r>
          </a:p>
        </p:txBody>
      </p:sp>
      <p:sp>
        <p:nvSpPr>
          <p:cNvPr id="193" name="Shape 193"/>
          <p:cNvSpPr/>
          <p:nvPr>
            <p:ph type="body" idx="4294967295"/>
          </p:nvPr>
        </p:nvSpPr>
        <p:spPr>
          <a:xfrm>
            <a:off x="457200" y="1447800"/>
            <a:ext cx="7467600" cy="4678363"/>
          </a:xfrm>
          <a:prstGeom prst="rect">
            <a:avLst/>
          </a:prstGeom>
        </p:spPr>
        <p:txBody>
          <a:bodyPr lIns="0" tIns="0" rIns="0" bIns="0">
            <a:normAutofit fontScale="100000" lnSpcReduction="0"/>
          </a:bodyPr>
          <a:lstStyle/>
          <a:p>
            <a:pPr lvl="0" marL="393594" indent="-357081">
              <a:lnSpc>
                <a:spcPct val="90000"/>
              </a:lnSpc>
              <a:spcBef>
                <a:spcPts val="600"/>
              </a:spcBef>
              <a:buChar char="⦿"/>
              <a:defRPr sz="1800">
                <a:solidFill>
                  <a:srgbClr val="000000"/>
                </a:solidFill>
              </a:defRPr>
            </a:pPr>
            <a:r>
              <a:rPr sz="2800">
                <a:solidFill>
                  <a:srgbClr val="FFFFFF"/>
                </a:solidFill>
              </a:rPr>
              <a:t>Internet, telephone and email - t</a:t>
            </a:r>
            <a:r>
              <a:rPr sz="2400">
                <a:solidFill>
                  <a:srgbClr val="FFFFFF"/>
                </a:solidFill>
              </a:rPr>
              <a:t>he “24 hour rule” applies</a:t>
            </a:r>
            <a:endParaRPr sz="2400">
              <a:solidFill>
                <a:srgbClr val="FFFFFF"/>
              </a:solidFill>
            </a:endParaRPr>
          </a:p>
          <a:p>
            <a:pPr lvl="1" marL="701308" indent="-252046">
              <a:lnSpc>
                <a:spcPct val="90000"/>
              </a:lnSpc>
              <a:spcBef>
                <a:spcPts val="500"/>
              </a:spcBef>
              <a:defRPr sz="1800">
                <a:solidFill>
                  <a:srgbClr val="000000"/>
                </a:solidFill>
              </a:defRPr>
            </a:pPr>
            <a:r>
              <a:rPr sz="2400">
                <a:solidFill>
                  <a:srgbClr val="FFFFFF"/>
                </a:solidFill>
              </a:rPr>
              <a:t>If the victim and offender make 1</a:t>
            </a:r>
            <a:r>
              <a:rPr baseline="30000" sz="2400">
                <a:solidFill>
                  <a:srgbClr val="FFFFFF"/>
                </a:solidFill>
              </a:rPr>
              <a:t>st</a:t>
            </a:r>
            <a:r>
              <a:rPr sz="2400">
                <a:solidFill>
                  <a:srgbClr val="FFFFFF"/>
                </a:solidFill>
              </a:rPr>
              <a:t> contact at 8 pm Wednesday the offense must happen by 8 pm on Thursday</a:t>
            </a:r>
            <a:endParaRPr sz="2400">
              <a:solidFill>
                <a:srgbClr val="FFFFFF"/>
              </a:solidFill>
            </a:endParaRPr>
          </a:p>
          <a:p>
            <a:pPr lvl="1" marL="701308" indent="-252046">
              <a:lnSpc>
                <a:spcPct val="90000"/>
              </a:lnSpc>
              <a:spcBef>
                <a:spcPts val="500"/>
              </a:spcBef>
              <a:defRPr sz="1800">
                <a:solidFill>
                  <a:srgbClr val="000000"/>
                </a:solidFill>
              </a:defRPr>
            </a:pPr>
            <a:r>
              <a:rPr sz="2400">
                <a:solidFill>
                  <a:srgbClr val="FFFFFF"/>
                </a:solidFill>
              </a:rPr>
              <a:t>If they chat back and forth for more than 24 hours </a:t>
            </a:r>
            <a:r>
              <a:rPr sz="2400">
                <a:solidFill>
                  <a:srgbClr val="FFFFFF"/>
                </a:solidFill>
                <a:latin typeface="Arial Bold"/>
                <a:ea typeface="Arial Bold"/>
                <a:cs typeface="Arial Bold"/>
                <a:sym typeface="Arial Bold"/>
              </a:rPr>
              <a:t>they are no longer strangers</a:t>
            </a:r>
            <a:endParaRPr sz="2400">
              <a:solidFill>
                <a:srgbClr val="FFFFFF"/>
              </a:solidFill>
              <a:latin typeface="Arial Bold"/>
              <a:ea typeface="Arial Bold"/>
              <a:cs typeface="Arial Bold"/>
              <a:sym typeface="Arial Bold"/>
            </a:endParaRPr>
          </a:p>
          <a:p>
            <a:pPr lvl="0" marL="393594" indent="-357081">
              <a:lnSpc>
                <a:spcPct val="90000"/>
              </a:lnSpc>
              <a:spcBef>
                <a:spcPts val="600"/>
              </a:spcBef>
              <a:buChar char="⦿"/>
              <a:defRPr sz="1800">
                <a:solidFill>
                  <a:srgbClr val="000000"/>
                </a:solidFill>
              </a:defRPr>
            </a:pPr>
            <a:r>
              <a:rPr sz="2800">
                <a:solidFill>
                  <a:srgbClr val="FFFFFF"/>
                </a:solidFill>
              </a:rPr>
              <a:t>Becoming a stranger </a:t>
            </a:r>
            <a:endParaRPr sz="2800">
              <a:solidFill>
                <a:srgbClr val="FFFFFF"/>
              </a:solidFill>
            </a:endParaRPr>
          </a:p>
          <a:p>
            <a:pPr lvl="1" marL="701308" indent="-252046">
              <a:lnSpc>
                <a:spcPct val="90000"/>
              </a:lnSpc>
              <a:spcBef>
                <a:spcPts val="500"/>
              </a:spcBef>
              <a:defRPr sz="1800">
                <a:solidFill>
                  <a:srgbClr val="000000"/>
                </a:solidFill>
              </a:defRPr>
            </a:pPr>
            <a:r>
              <a:rPr sz="2400">
                <a:solidFill>
                  <a:srgbClr val="FFFFFF"/>
                </a:solidFill>
              </a:rPr>
              <a:t>Victim has forgotten offender completely (over years)</a:t>
            </a:r>
            <a:endParaRPr sz="2400">
              <a:solidFill>
                <a:srgbClr val="FFFFFF"/>
              </a:solidFill>
            </a:endParaRPr>
          </a:p>
          <a:p>
            <a:pPr lvl="1" marL="701308" indent="-252046">
              <a:lnSpc>
                <a:spcPct val="90000"/>
              </a:lnSpc>
              <a:spcBef>
                <a:spcPts val="500"/>
              </a:spcBef>
              <a:defRPr sz="1800">
                <a:solidFill>
                  <a:srgbClr val="000000"/>
                </a:solidFill>
              </a:defRPr>
            </a:pPr>
            <a:r>
              <a:rPr sz="2400">
                <a:solidFill>
                  <a:srgbClr val="FFFFFF"/>
                </a:solidFill>
              </a:rPr>
              <a:t>Offender thinks he is assaulting a complete stranger</a:t>
            </a:r>
          </a:p>
        </p:txBody>
      </p:sp>
    </p:spTree>
  </p:cSld>
  <p:clrMapOvr>
    <a:masterClrMapping/>
  </p:clrMapOvr>
  <p:transition spd="fast" advClick="1">
    <p:dissolve/>
  </p:transition>
</p:sld>
</file>

<file path=ppt/slides/slide5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5" name="Shape 195"/>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3800">
                <a:solidFill>
                  <a:srgbClr val="FFFFFF"/>
                </a:solidFill>
              </a:rPr>
              <a:t>Item #10  Any Male Victims	</a:t>
            </a:r>
            <a:r>
              <a:rPr sz="1100">
                <a:solidFill>
                  <a:srgbClr val="FFFFFF"/>
                </a:solidFill>
              </a:rPr>
              <a:t>CR page 56</a:t>
            </a:r>
          </a:p>
        </p:txBody>
      </p:sp>
      <p:sp>
        <p:nvSpPr>
          <p:cNvPr id="196" name="Shape 196"/>
          <p:cNvSpPr/>
          <p:nvPr>
            <p:ph type="body" idx="4294967295"/>
          </p:nvPr>
        </p:nvSpPr>
        <p:spPr>
          <a:xfrm>
            <a:off x="457200" y="1524000"/>
            <a:ext cx="7467600" cy="4495800"/>
          </a:xfrm>
          <a:prstGeom prst="rect">
            <a:avLst/>
          </a:prstGeom>
        </p:spPr>
        <p:txBody>
          <a:bodyPr lIns="0" tIns="0" rIns="0" bIns="0">
            <a:normAutofit fontScale="100000" lnSpcReduction="0"/>
          </a:bodyPr>
          <a:lstStyle/>
          <a:p>
            <a:pPr lvl="0" marL="393594" indent="-357081">
              <a:spcBef>
                <a:spcPts val="600"/>
              </a:spcBef>
              <a:buChar char="⦿"/>
              <a:defRPr sz="1800">
                <a:solidFill>
                  <a:srgbClr val="000000"/>
                </a:solidFill>
              </a:defRPr>
            </a:pPr>
            <a:r>
              <a:rPr sz="2800">
                <a:solidFill>
                  <a:srgbClr val="FFFFFF"/>
                </a:solidFill>
              </a:rPr>
              <a:t> </a:t>
            </a:r>
            <a:r>
              <a:rPr sz="2600">
                <a:solidFill>
                  <a:srgbClr val="FFFFFF"/>
                </a:solidFill>
                <a:latin typeface="Arial Bold"/>
                <a:ea typeface="Arial Bold"/>
                <a:cs typeface="Arial Bold"/>
                <a:sym typeface="Arial Bold"/>
              </a:rPr>
              <a:t>Basic principle</a:t>
            </a:r>
            <a:r>
              <a:rPr sz="2600">
                <a:solidFill>
                  <a:srgbClr val="FFFFFF"/>
                </a:solidFill>
              </a:rPr>
              <a:t>:  Research shows that offenders with male victim(s) recidivate at a higher rate compared to those offenders without male victims.</a:t>
            </a:r>
            <a:endParaRPr sz="2600">
              <a:solidFill>
                <a:srgbClr val="FFFFFF"/>
              </a:solidFill>
            </a:endParaRPr>
          </a:p>
          <a:p>
            <a:pPr lvl="0" marL="368088" indent="-331575">
              <a:spcBef>
                <a:spcPts val="600"/>
              </a:spcBef>
              <a:buChar char="⦿"/>
              <a:defRPr sz="1800">
                <a:solidFill>
                  <a:srgbClr val="000000"/>
                </a:solidFill>
              </a:defRPr>
            </a:pPr>
            <a:r>
              <a:rPr sz="2600">
                <a:solidFill>
                  <a:srgbClr val="FFFFFF"/>
                </a:solidFill>
                <a:latin typeface="Arial Bold"/>
                <a:ea typeface="Arial Bold"/>
                <a:cs typeface="Arial Bold"/>
                <a:sym typeface="Arial Bold"/>
              </a:rPr>
              <a:t>Information required</a:t>
            </a:r>
            <a:r>
              <a:rPr sz="2600">
                <a:solidFill>
                  <a:srgbClr val="FFFFFF"/>
                </a:solidFill>
              </a:rPr>
              <a:t>:  Credible information</a:t>
            </a:r>
            <a:endParaRPr sz="2600">
              <a:solidFill>
                <a:srgbClr val="FFFFFF"/>
              </a:solidFill>
            </a:endParaRPr>
          </a:p>
          <a:p>
            <a:pPr lvl="0" marL="368088" indent="-331575">
              <a:spcBef>
                <a:spcPts val="600"/>
              </a:spcBef>
              <a:buChar char="⦿"/>
              <a:defRPr sz="1800">
                <a:solidFill>
                  <a:srgbClr val="000000"/>
                </a:solidFill>
              </a:defRPr>
            </a:pPr>
            <a:r>
              <a:rPr sz="2600">
                <a:solidFill>
                  <a:srgbClr val="FFFFFF"/>
                </a:solidFill>
                <a:latin typeface="Arial Bold"/>
                <a:ea typeface="Arial Bold"/>
                <a:cs typeface="Arial Bold"/>
                <a:sym typeface="Arial Bold"/>
              </a:rPr>
              <a:t>Basic rule</a:t>
            </a:r>
            <a:r>
              <a:rPr sz="2600">
                <a:solidFill>
                  <a:srgbClr val="FFFFFF"/>
                </a:solidFill>
              </a:rPr>
              <a:t>:  If the offender has minor male or non-consenting adult male sex offense victim score “1.” 	</a:t>
            </a:r>
          </a:p>
        </p:txBody>
      </p:sp>
    </p:spTree>
  </p:cSld>
  <p:clrMapOvr>
    <a:masterClrMapping/>
  </p:clrMapOvr>
  <p:transition spd="fast" advClick="1">
    <p:dissolve/>
  </p:transition>
</p:sld>
</file>

<file path=ppt/slides/slide5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8" name="Shape 198"/>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Any Male Victims  #10</a:t>
            </a:r>
          </a:p>
        </p:txBody>
      </p:sp>
      <p:sp>
        <p:nvSpPr>
          <p:cNvPr id="199" name="Shape 199"/>
          <p:cNvSpPr/>
          <p:nvPr>
            <p:ph type="body" idx="4294967295"/>
          </p:nvPr>
        </p:nvSpPr>
        <p:spPr>
          <a:xfrm>
            <a:off x="533400" y="1676400"/>
            <a:ext cx="7924800" cy="4495800"/>
          </a:xfrm>
          <a:prstGeom prst="rect">
            <a:avLst/>
          </a:prstGeom>
        </p:spPr>
        <p:txBody>
          <a:bodyPr lIns="0" tIns="0" rIns="0" bIns="0">
            <a:normAutofit fontScale="100000" lnSpcReduction="0"/>
          </a:bodyPr>
          <a:lstStyle/>
          <a:p>
            <a:pPr lvl="0" marL="393594" indent="-357081">
              <a:spcBef>
                <a:spcPts val="600"/>
              </a:spcBef>
              <a:buChar char="⦿"/>
              <a:defRPr sz="1800">
                <a:solidFill>
                  <a:srgbClr val="000000"/>
                </a:solidFill>
              </a:defRPr>
            </a:pPr>
            <a:r>
              <a:rPr sz="2800">
                <a:solidFill>
                  <a:srgbClr val="FFFFFF"/>
                </a:solidFill>
              </a:rPr>
              <a:t>Consider the Intent </a:t>
            </a:r>
            <a:endParaRPr sz="2800">
              <a:solidFill>
                <a:srgbClr val="FFFFFF"/>
              </a:solidFill>
            </a:endParaRPr>
          </a:p>
          <a:p>
            <a:pPr lvl="1" marL="743316" indent="-294053">
              <a:spcBef>
                <a:spcPts val="600"/>
              </a:spcBef>
              <a:defRPr sz="1800">
                <a:solidFill>
                  <a:srgbClr val="000000"/>
                </a:solidFill>
              </a:defRPr>
            </a:pPr>
            <a:r>
              <a:rPr sz="2800">
                <a:solidFill>
                  <a:srgbClr val="FFFFFF"/>
                </a:solidFill>
              </a:rPr>
              <a:t>If offender makes a male watch or forces him to take part in a sexual offense, there is a male victim.</a:t>
            </a:r>
            <a:endParaRPr sz="2800">
              <a:solidFill>
                <a:srgbClr val="FFFFFF"/>
              </a:solidFill>
            </a:endParaRPr>
          </a:p>
          <a:p>
            <a:pPr lvl="1" marL="743316" indent="-294053">
              <a:spcBef>
                <a:spcPts val="600"/>
              </a:spcBef>
              <a:defRPr sz="1800">
                <a:solidFill>
                  <a:srgbClr val="000000"/>
                </a:solidFill>
              </a:defRPr>
            </a:pPr>
            <a:r>
              <a:rPr sz="2800">
                <a:solidFill>
                  <a:srgbClr val="FFFFFF"/>
                </a:solidFill>
              </a:rPr>
              <a:t>If the behavior was to confine the male (i.e.: tied up in closet or corner during sexual assault of male’s wife) Do Not Count male victim.</a:t>
            </a:r>
          </a:p>
        </p:txBody>
      </p:sp>
    </p:spTree>
  </p:cSld>
  <p:clrMapOvr>
    <a:masterClrMapping/>
  </p:clrMapOvr>
  <p:transition spd="fast" advClick="1">
    <p:dissolve/>
  </p:transition>
</p:sld>
</file>

<file path=ppt/slides/slide5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1" name="Shape 201"/>
          <p:cNvSpPr/>
          <p:nvPr>
            <p:ph type="title" idx="4294967295"/>
          </p:nvPr>
        </p:nvSpPr>
        <p:spPr>
          <a:xfrm>
            <a:off x="533400" y="533399"/>
            <a:ext cx="7467600" cy="1143002"/>
          </a:xfrm>
          <a:prstGeom prst="rect">
            <a:avLst/>
          </a:prstGeom>
        </p:spPr>
        <p:txBody>
          <a:bodyPr lIns="0" tIns="0" rIns="0" bIns="0">
            <a:normAutofit fontScale="100000" lnSpcReduction="0"/>
          </a:bodyPr>
          <a:lstStyle>
            <a:lvl1pPr algn="ctr" defTabSz="822959">
              <a:defRPr sz="3420"/>
            </a:lvl1pPr>
          </a:lstStyle>
          <a:p>
            <a:pPr lvl="0">
              <a:defRPr sz="1800">
                <a:solidFill>
                  <a:srgbClr val="000000"/>
                </a:solidFill>
              </a:defRPr>
            </a:pPr>
            <a:r>
              <a:rPr sz="3420">
                <a:solidFill>
                  <a:srgbClr val="FFFFFF"/>
                </a:solidFill>
              </a:rPr>
              <a:t>End of Sentence Review Committee Baseline Classification</a:t>
            </a:r>
          </a:p>
        </p:txBody>
      </p:sp>
      <p:sp>
        <p:nvSpPr>
          <p:cNvPr id="202" name="Shape 202"/>
          <p:cNvSpPr/>
          <p:nvPr>
            <p:ph type="body" idx="4294967295"/>
          </p:nvPr>
        </p:nvSpPr>
        <p:spPr>
          <a:xfrm>
            <a:off x="4495800" y="2362200"/>
            <a:ext cx="3754438" cy="4114800"/>
          </a:xfrm>
          <a:prstGeom prst="rect">
            <a:avLst/>
          </a:prstGeom>
        </p:spPr>
        <p:txBody>
          <a:bodyPr lIns="0" tIns="0" rIns="0" bIns="0">
            <a:normAutofit fontScale="100000" lnSpcReduction="0"/>
          </a:bodyPr>
          <a:lstStyle/>
          <a:p>
            <a:pPr lvl="0" marL="382587" indent="-346075">
              <a:spcBef>
                <a:spcPts val="600"/>
              </a:spcBef>
              <a:buSzTx/>
              <a:buNone/>
              <a:defRPr sz="1800">
                <a:solidFill>
                  <a:srgbClr val="000000"/>
                </a:solidFill>
              </a:defRPr>
            </a:pPr>
            <a:r>
              <a:rPr sz="2600" u="sng">
                <a:solidFill>
                  <a:srgbClr val="FFFFFF"/>
                </a:solidFill>
              </a:rPr>
              <a:t>Risk  Classification</a:t>
            </a:r>
            <a:endParaRPr sz="2600" u="sng">
              <a:solidFill>
                <a:srgbClr val="FFFFFF"/>
              </a:solidFill>
            </a:endParaRPr>
          </a:p>
          <a:p>
            <a:pPr lvl="0" marL="382587" indent="-346075">
              <a:spcBef>
                <a:spcPts val="600"/>
              </a:spcBef>
              <a:buSzTx/>
              <a:buNone/>
              <a:defRPr sz="1800">
                <a:solidFill>
                  <a:srgbClr val="000000"/>
                </a:solidFill>
              </a:defRPr>
            </a:pPr>
            <a:r>
              <a:rPr sz="2600">
                <a:solidFill>
                  <a:srgbClr val="FFFFFF"/>
                </a:solidFill>
              </a:rPr>
              <a:t>Risk level I</a:t>
            </a:r>
            <a:endParaRPr sz="2600">
              <a:solidFill>
                <a:srgbClr val="FFFFFF"/>
              </a:solidFill>
            </a:endParaRPr>
          </a:p>
          <a:p>
            <a:pPr lvl="0" marL="382587" indent="-346075">
              <a:spcBef>
                <a:spcPts val="600"/>
              </a:spcBef>
              <a:buSzTx/>
              <a:buNone/>
              <a:defRPr sz="1800">
                <a:solidFill>
                  <a:srgbClr val="000000"/>
                </a:solidFill>
              </a:defRPr>
            </a:pPr>
            <a:r>
              <a:rPr sz="2600">
                <a:solidFill>
                  <a:srgbClr val="FFFFFF"/>
                </a:solidFill>
              </a:rPr>
              <a:t>Risk level II</a:t>
            </a:r>
            <a:endParaRPr sz="2600">
              <a:solidFill>
                <a:srgbClr val="FFFFFF"/>
              </a:solidFill>
            </a:endParaRPr>
          </a:p>
          <a:p>
            <a:pPr lvl="0" marL="382587" indent="-346075">
              <a:spcBef>
                <a:spcPts val="600"/>
              </a:spcBef>
              <a:buSzTx/>
              <a:buNone/>
              <a:defRPr sz="1800">
                <a:solidFill>
                  <a:srgbClr val="000000"/>
                </a:solidFill>
              </a:defRPr>
            </a:pPr>
            <a:r>
              <a:rPr sz="2600">
                <a:solidFill>
                  <a:srgbClr val="FFFFFF"/>
                </a:solidFill>
              </a:rPr>
              <a:t>Risk level III</a:t>
            </a:r>
          </a:p>
        </p:txBody>
      </p:sp>
      <p:sp>
        <p:nvSpPr>
          <p:cNvPr id="203" name="Shape 203"/>
          <p:cNvSpPr/>
          <p:nvPr/>
        </p:nvSpPr>
        <p:spPr>
          <a:xfrm>
            <a:off x="457200" y="2332037"/>
            <a:ext cx="3657600" cy="189318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0" marL="382587" indent="-346075">
              <a:spcBef>
                <a:spcPts val="600"/>
              </a:spcBef>
            </a:pPr>
            <a:r>
              <a:rPr sz="2600">
                <a:solidFill>
                  <a:srgbClr val="FFFFFF"/>
                </a:solidFill>
              </a:rPr>
              <a:t> </a:t>
            </a:r>
            <a:r>
              <a:rPr sz="2600" u="sng">
                <a:solidFill>
                  <a:srgbClr val="FFFFFF"/>
                </a:solidFill>
              </a:rPr>
              <a:t>STATIC 99R Score</a:t>
            </a:r>
            <a:endParaRPr sz="2600" u="sng">
              <a:solidFill>
                <a:srgbClr val="FFFFFF"/>
              </a:solidFill>
            </a:endParaRPr>
          </a:p>
          <a:p>
            <a:pPr lvl="0" marL="382587" indent="-346075">
              <a:spcBef>
                <a:spcPts val="600"/>
              </a:spcBef>
            </a:pPr>
            <a:r>
              <a:rPr sz="2600">
                <a:solidFill>
                  <a:srgbClr val="FFFFFF"/>
                </a:solidFill>
              </a:rPr>
              <a:t>	-3 to 3</a:t>
            </a:r>
            <a:endParaRPr sz="2600">
              <a:solidFill>
                <a:srgbClr val="FFFFFF"/>
              </a:solidFill>
            </a:endParaRPr>
          </a:p>
          <a:p>
            <a:pPr lvl="0" marL="382587" indent="-346075">
              <a:spcBef>
                <a:spcPts val="600"/>
              </a:spcBef>
            </a:pPr>
            <a:r>
              <a:rPr sz="2600">
                <a:solidFill>
                  <a:srgbClr val="FFFFFF"/>
                </a:solidFill>
              </a:rPr>
              <a:t>	4-5</a:t>
            </a:r>
            <a:endParaRPr sz="2600">
              <a:solidFill>
                <a:srgbClr val="FFFFFF"/>
              </a:solidFill>
            </a:endParaRPr>
          </a:p>
          <a:p>
            <a:pPr lvl="0" marL="382587" indent="-346075">
              <a:spcBef>
                <a:spcPts val="600"/>
              </a:spcBef>
            </a:pPr>
            <a:r>
              <a:rPr sz="2600">
                <a:solidFill>
                  <a:srgbClr val="FFFFFF"/>
                </a:solidFill>
              </a:rPr>
              <a:t>	6+ </a:t>
            </a:r>
          </a:p>
        </p:txBody>
      </p:sp>
    </p:spTree>
  </p:cSld>
  <p:clrMapOvr>
    <a:masterClrMapping/>
  </p:clrMapOvr>
  <p:transition spd="fast" advClick="1">
    <p:dissolve/>
  </p:transition>
</p:sld>
</file>

<file path=ppt/slides/slide5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5" name="Shape 205"/>
          <p:cNvSpPr/>
          <p:nvPr>
            <p:ph type="title" idx="4294967295"/>
          </p:nvPr>
        </p:nvSpPr>
        <p:spPr>
          <a:xfrm>
            <a:off x="457200" y="274637"/>
            <a:ext cx="8077200" cy="1143001"/>
          </a:xfrm>
          <a:prstGeom prst="rect">
            <a:avLst/>
          </a:prstGeom>
        </p:spPr>
        <p:txBody>
          <a:bodyPr lIns="0" tIns="0" rIns="0" bIns="0">
            <a:normAutofit fontScale="100000" lnSpcReduction="0"/>
          </a:bodyPr>
          <a:lstStyle>
            <a:lvl1pPr>
              <a:defRPr sz="4000"/>
            </a:lvl1pPr>
          </a:lstStyle>
          <a:p>
            <a:pPr lvl="0">
              <a:defRPr sz="1800">
                <a:solidFill>
                  <a:srgbClr val="000000"/>
                </a:solidFill>
              </a:defRPr>
            </a:pPr>
            <a:r>
              <a:rPr sz="4000">
                <a:solidFill>
                  <a:srgbClr val="FFFFFF"/>
                </a:solidFill>
              </a:rPr>
              <a:t>Departure Considerations:</a:t>
            </a:r>
          </a:p>
        </p:txBody>
      </p:sp>
      <p:sp>
        <p:nvSpPr>
          <p:cNvPr id="206" name="Shape 206"/>
          <p:cNvSpPr/>
          <p:nvPr>
            <p:ph type="body" idx="4294967295"/>
          </p:nvPr>
        </p:nvSpPr>
        <p:spPr>
          <a:xfrm>
            <a:off x="381000" y="1447800"/>
            <a:ext cx="8001000" cy="5029200"/>
          </a:xfrm>
          <a:prstGeom prst="rect">
            <a:avLst/>
          </a:prstGeom>
        </p:spPr>
        <p:txBody>
          <a:bodyPr lIns="0" tIns="0" rIns="0" bIns="0">
            <a:normAutofit fontScale="100000" lnSpcReduction="0"/>
          </a:bodyPr>
          <a:lstStyle/>
          <a:p>
            <a:pPr lvl="0" marL="382587" indent="-346075">
              <a:buSzTx/>
              <a:buNone/>
              <a:defRPr sz="1800">
                <a:solidFill>
                  <a:srgbClr val="000000"/>
                </a:solidFill>
              </a:defRPr>
            </a:pPr>
            <a:r>
              <a:rPr sz="3000">
                <a:solidFill>
                  <a:srgbClr val="FFFFFF"/>
                </a:solidFill>
                <a:latin typeface="Arial Bold"/>
                <a:ea typeface="Arial Bold"/>
                <a:cs typeface="Arial Bold"/>
                <a:sym typeface="Arial Bold"/>
              </a:rPr>
              <a:t>Aggravating Factors</a:t>
            </a:r>
            <a:endParaRPr sz="3000">
              <a:solidFill>
                <a:srgbClr val="FFFFFF"/>
              </a:solidFill>
              <a:latin typeface="Arial Bold"/>
              <a:ea typeface="Arial Bold"/>
              <a:cs typeface="Arial Bold"/>
              <a:sym typeface="Arial Bold"/>
            </a:endParaRPr>
          </a:p>
          <a:p>
            <a:pPr lvl="0" marL="342582" indent="-306070">
              <a:spcBef>
                <a:spcPts val="500"/>
              </a:spcBef>
              <a:buChar char="⦿"/>
              <a:defRPr sz="1800">
                <a:solidFill>
                  <a:srgbClr val="000000"/>
                </a:solidFill>
              </a:defRPr>
            </a:pPr>
            <a:r>
              <a:rPr sz="2400">
                <a:solidFill>
                  <a:srgbClr val="FFFFFF"/>
                </a:solidFill>
              </a:rPr>
              <a:t>Statements of intent/threat to sexually re-offend</a:t>
            </a:r>
            <a:endParaRPr sz="2400">
              <a:solidFill>
                <a:srgbClr val="FFFFFF"/>
              </a:solidFill>
            </a:endParaRPr>
          </a:p>
          <a:p>
            <a:pPr lvl="0" marL="342582" indent="-306070">
              <a:spcBef>
                <a:spcPts val="500"/>
              </a:spcBef>
              <a:buChar char="⦿"/>
              <a:defRPr sz="1800">
                <a:solidFill>
                  <a:srgbClr val="000000"/>
                </a:solidFill>
              </a:defRPr>
            </a:pPr>
            <a:r>
              <a:rPr sz="2400">
                <a:solidFill>
                  <a:srgbClr val="FFFFFF"/>
                </a:solidFill>
              </a:rPr>
              <a:t>Past interventions and/or treatment have not deterred sexually deviant behavior</a:t>
            </a:r>
            <a:endParaRPr sz="2400">
              <a:solidFill>
                <a:srgbClr val="FFFFFF"/>
              </a:solidFill>
            </a:endParaRPr>
          </a:p>
          <a:p>
            <a:pPr lvl="0" marL="342582" indent="-306070">
              <a:spcBef>
                <a:spcPts val="500"/>
              </a:spcBef>
              <a:buChar char="⦿"/>
              <a:defRPr sz="1800">
                <a:solidFill>
                  <a:srgbClr val="000000"/>
                </a:solidFill>
              </a:defRPr>
            </a:pPr>
            <a:r>
              <a:rPr sz="2400">
                <a:solidFill>
                  <a:srgbClr val="FFFFFF"/>
                </a:solidFill>
              </a:rPr>
              <a:t>Pattern of behavior that increases risk for sexual re-offense</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Inability to control impulses</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Repeated pattern of placing self in high risk situations and/or locations in order to gain access to individuals of similar age/circumstances as prior sex offense victims</a:t>
            </a:r>
          </a:p>
        </p:txBody>
      </p:sp>
    </p:spTree>
  </p:cSld>
  <p:clrMapOvr>
    <a:masterClrMapping/>
  </p:clrMapOvr>
  <p:transition spd="fast" advClick="1">
    <p:dissolve/>
  </p:transition>
</p:sld>
</file>

<file path=ppt/slides/slide5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8" name="Shape 208"/>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4000"/>
            </a:lvl1pPr>
          </a:lstStyle>
          <a:p>
            <a:pPr lvl="0">
              <a:defRPr sz="1800">
                <a:solidFill>
                  <a:srgbClr val="000000"/>
                </a:solidFill>
              </a:defRPr>
            </a:pPr>
            <a:r>
              <a:rPr sz="4000">
                <a:solidFill>
                  <a:srgbClr val="FFFFFF"/>
                </a:solidFill>
              </a:rPr>
              <a:t>Departure Considerations:</a:t>
            </a:r>
          </a:p>
        </p:txBody>
      </p:sp>
      <p:sp>
        <p:nvSpPr>
          <p:cNvPr id="209" name="Shape 209"/>
          <p:cNvSpPr/>
          <p:nvPr>
            <p:ph type="body" idx="4294967295"/>
          </p:nvPr>
        </p:nvSpPr>
        <p:spPr>
          <a:xfrm>
            <a:off x="304800" y="1524000"/>
            <a:ext cx="8077200" cy="4602163"/>
          </a:xfrm>
          <a:prstGeom prst="rect">
            <a:avLst/>
          </a:prstGeom>
        </p:spPr>
        <p:txBody>
          <a:bodyPr lIns="0" tIns="0" rIns="0" bIns="0">
            <a:normAutofit fontScale="100000" lnSpcReduction="0"/>
          </a:bodyPr>
          <a:lstStyle/>
          <a:p>
            <a:pPr lvl="0" marL="382587" indent="-346075">
              <a:buSzTx/>
              <a:buNone/>
              <a:defRPr sz="1800">
                <a:solidFill>
                  <a:srgbClr val="000000"/>
                </a:solidFill>
              </a:defRPr>
            </a:pPr>
            <a:r>
              <a:rPr sz="3000">
                <a:solidFill>
                  <a:srgbClr val="FFFFFF"/>
                </a:solidFill>
                <a:latin typeface="Arial Bold"/>
                <a:ea typeface="Arial Bold"/>
                <a:cs typeface="Arial Bold"/>
                <a:sym typeface="Arial Bold"/>
              </a:rPr>
              <a:t>Aggravating Factors</a:t>
            </a:r>
            <a:endParaRPr sz="3000">
              <a:solidFill>
                <a:srgbClr val="FFFFFF"/>
              </a:solidFill>
              <a:latin typeface="Arial Bold"/>
              <a:ea typeface="Arial Bold"/>
              <a:cs typeface="Arial Bold"/>
              <a:sym typeface="Arial Bold"/>
            </a:endParaRPr>
          </a:p>
          <a:p>
            <a:pPr lvl="0" marL="368088" indent="-331575">
              <a:spcBef>
                <a:spcPts val="600"/>
              </a:spcBef>
              <a:buChar char="⦿"/>
              <a:defRPr sz="1800">
                <a:solidFill>
                  <a:srgbClr val="000000"/>
                </a:solidFill>
              </a:defRPr>
            </a:pPr>
            <a:r>
              <a:rPr sz="2600">
                <a:solidFill>
                  <a:srgbClr val="FFFFFF"/>
                </a:solidFill>
              </a:rPr>
              <a:t>Documented information that increases risk for sexual re-offense</a:t>
            </a:r>
            <a:endParaRPr sz="2600">
              <a:solidFill>
                <a:srgbClr val="FFFFFF"/>
              </a:solidFill>
            </a:endParaRPr>
          </a:p>
          <a:p>
            <a:pPr lvl="0" marL="368088" indent="-331575">
              <a:spcBef>
                <a:spcPts val="600"/>
              </a:spcBef>
              <a:buChar char="⦿"/>
              <a:defRPr sz="1800">
                <a:solidFill>
                  <a:srgbClr val="000000"/>
                </a:solidFill>
              </a:defRPr>
            </a:pPr>
            <a:r>
              <a:rPr sz="2600">
                <a:solidFill>
                  <a:srgbClr val="FFFFFF"/>
                </a:solidFill>
              </a:rPr>
              <a:t>Relationship with sex offense victim(s) was established or promoted for the primary purpose of victimization</a:t>
            </a:r>
            <a:endParaRPr sz="2600">
              <a:solidFill>
                <a:srgbClr val="FFFFFF"/>
              </a:solidFill>
            </a:endParaRPr>
          </a:p>
          <a:p>
            <a:pPr lvl="0" marL="368088" indent="-331575">
              <a:spcBef>
                <a:spcPts val="600"/>
              </a:spcBef>
              <a:buChar char="⦿"/>
              <a:defRPr sz="1800">
                <a:solidFill>
                  <a:srgbClr val="000000"/>
                </a:solidFill>
              </a:defRPr>
            </a:pPr>
            <a:r>
              <a:rPr sz="2600">
                <a:solidFill>
                  <a:srgbClr val="FFFFFF"/>
                </a:solidFill>
              </a:rPr>
              <a:t>Offender used a position of community trust (e.g. coach, teacher, clergy, etc.) to gain access to sex offense victim(s)</a:t>
            </a:r>
          </a:p>
        </p:txBody>
      </p:sp>
    </p:spTree>
  </p:cSld>
  <p:clrMapOvr>
    <a:masterClrMapping/>
  </p:clrMapOvr>
  <p:transition spd="fast" advClick="1">
    <p:dissolve/>
  </p:transition>
</p:sld>
</file>

<file path=ppt/slides/slide5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1" name="Shape 211"/>
          <p:cNvSpPr/>
          <p:nvPr>
            <p:ph type="title" idx="4294967295"/>
          </p:nvPr>
        </p:nvSpPr>
        <p:spPr>
          <a:xfrm>
            <a:off x="457200" y="152400"/>
            <a:ext cx="7467600" cy="762000"/>
          </a:xfrm>
          <a:prstGeom prst="rect">
            <a:avLst/>
          </a:prstGeom>
        </p:spPr>
        <p:txBody>
          <a:bodyPr lIns="0" tIns="0" rIns="0" bIns="0">
            <a:normAutofit fontScale="100000" lnSpcReduction="0"/>
          </a:bodyPr>
          <a:lstStyle>
            <a:lvl1pPr>
              <a:defRPr sz="4000"/>
            </a:lvl1pPr>
          </a:lstStyle>
          <a:p>
            <a:pPr lvl="0">
              <a:defRPr sz="1800">
                <a:solidFill>
                  <a:srgbClr val="000000"/>
                </a:solidFill>
              </a:defRPr>
            </a:pPr>
            <a:r>
              <a:rPr sz="4000">
                <a:solidFill>
                  <a:srgbClr val="FFFFFF"/>
                </a:solidFill>
              </a:rPr>
              <a:t>Departure Considerations:</a:t>
            </a:r>
          </a:p>
        </p:txBody>
      </p:sp>
      <p:sp>
        <p:nvSpPr>
          <p:cNvPr id="212" name="Shape 212"/>
          <p:cNvSpPr/>
          <p:nvPr>
            <p:ph type="body" idx="4294967295"/>
          </p:nvPr>
        </p:nvSpPr>
        <p:spPr>
          <a:xfrm>
            <a:off x="228600" y="1066800"/>
            <a:ext cx="8686800" cy="5410200"/>
          </a:xfrm>
          <a:prstGeom prst="rect">
            <a:avLst/>
          </a:prstGeom>
        </p:spPr>
        <p:txBody>
          <a:bodyPr lIns="0" tIns="0" rIns="0" bIns="0">
            <a:normAutofit fontScale="100000" lnSpcReduction="0"/>
          </a:bodyPr>
          <a:lstStyle/>
          <a:p>
            <a:pPr lvl="0" marL="382587" indent="-346075">
              <a:buSzTx/>
              <a:buNone/>
              <a:defRPr sz="1800">
                <a:solidFill>
                  <a:srgbClr val="000000"/>
                </a:solidFill>
              </a:defRPr>
            </a:pPr>
            <a:r>
              <a:rPr sz="3000">
                <a:solidFill>
                  <a:srgbClr val="FFFFFF"/>
                </a:solidFill>
                <a:latin typeface="Arial Bold"/>
                <a:ea typeface="Arial Bold"/>
                <a:cs typeface="Arial Bold"/>
                <a:sym typeface="Arial Bold"/>
              </a:rPr>
              <a:t>Mitigating Factors: </a:t>
            </a:r>
            <a:endParaRPr sz="3000">
              <a:solidFill>
                <a:srgbClr val="FFFFFF"/>
              </a:solidFill>
              <a:latin typeface="Arial Bold"/>
              <a:ea typeface="Arial Bold"/>
              <a:cs typeface="Arial Bold"/>
              <a:sym typeface="Arial Bold"/>
            </a:endParaRPr>
          </a:p>
          <a:p>
            <a:pPr lvl="0" marL="355335" indent="-318822">
              <a:spcBef>
                <a:spcPts val="600"/>
              </a:spcBef>
              <a:buChar char="⦿"/>
              <a:defRPr sz="1800">
                <a:solidFill>
                  <a:srgbClr val="000000"/>
                </a:solidFill>
              </a:defRPr>
            </a:pPr>
            <a:r>
              <a:rPr sz="2500">
                <a:solidFill>
                  <a:srgbClr val="FFFFFF"/>
                </a:solidFill>
              </a:rPr>
              <a:t>Offender age </a:t>
            </a:r>
            <a:endParaRPr sz="2500">
              <a:solidFill>
                <a:srgbClr val="FFFFFF"/>
              </a:solidFill>
            </a:endParaRPr>
          </a:p>
          <a:p>
            <a:pPr lvl="0" marL="355335" indent="-318822">
              <a:spcBef>
                <a:spcPts val="600"/>
              </a:spcBef>
              <a:buChar char="⦿"/>
              <a:defRPr sz="1800">
                <a:solidFill>
                  <a:srgbClr val="000000"/>
                </a:solidFill>
              </a:defRPr>
            </a:pPr>
            <a:r>
              <a:rPr sz="2500">
                <a:solidFill>
                  <a:srgbClr val="FFFFFF"/>
                </a:solidFill>
              </a:rPr>
              <a:t>Familial or known sex offense victim(s)</a:t>
            </a:r>
            <a:endParaRPr sz="2500">
              <a:solidFill>
                <a:srgbClr val="FFFFFF"/>
              </a:solidFill>
            </a:endParaRPr>
          </a:p>
          <a:p>
            <a:pPr lvl="0" marL="355335" indent="-318822">
              <a:spcBef>
                <a:spcPts val="600"/>
              </a:spcBef>
              <a:buChar char="⦿"/>
              <a:defRPr sz="1800">
                <a:solidFill>
                  <a:srgbClr val="000000"/>
                </a:solidFill>
              </a:defRPr>
            </a:pPr>
            <a:r>
              <a:rPr sz="2500">
                <a:solidFill>
                  <a:srgbClr val="FFFFFF"/>
                </a:solidFill>
              </a:rPr>
              <a:t>Current offense is not sexual in nature</a:t>
            </a:r>
            <a:endParaRPr sz="2500">
              <a:solidFill>
                <a:srgbClr val="FFFFFF"/>
              </a:solidFill>
            </a:endParaRPr>
          </a:p>
          <a:p>
            <a:pPr lvl="0" marL="355335" indent="-318822">
              <a:spcBef>
                <a:spcPts val="600"/>
              </a:spcBef>
              <a:buChar char="⦿"/>
              <a:defRPr sz="1800">
                <a:solidFill>
                  <a:srgbClr val="000000"/>
                </a:solidFill>
              </a:defRPr>
            </a:pPr>
            <a:r>
              <a:rPr sz="2500">
                <a:solidFill>
                  <a:srgbClr val="FFFFFF"/>
                </a:solidFill>
              </a:rPr>
              <a:t>Previously classified as Risk Level 1</a:t>
            </a:r>
            <a:endParaRPr sz="2500">
              <a:solidFill>
                <a:srgbClr val="FFFFFF"/>
              </a:solidFill>
            </a:endParaRPr>
          </a:p>
          <a:p>
            <a:pPr lvl="0" marL="355335" indent="-318822">
              <a:spcBef>
                <a:spcPts val="600"/>
              </a:spcBef>
              <a:buChar char="⦿"/>
              <a:defRPr sz="1800">
                <a:solidFill>
                  <a:srgbClr val="000000"/>
                </a:solidFill>
              </a:defRPr>
            </a:pPr>
            <a:r>
              <a:rPr sz="2500">
                <a:solidFill>
                  <a:srgbClr val="FFFFFF"/>
                </a:solidFill>
              </a:rPr>
              <a:t>24 hour supervised placement (juvenile)</a:t>
            </a:r>
            <a:endParaRPr sz="2500">
              <a:solidFill>
                <a:srgbClr val="FFFFFF"/>
              </a:solidFill>
            </a:endParaRPr>
          </a:p>
          <a:p>
            <a:pPr lvl="0" marL="355335" indent="-318822">
              <a:spcBef>
                <a:spcPts val="600"/>
              </a:spcBef>
              <a:buChar char="⦿"/>
              <a:defRPr sz="1800">
                <a:solidFill>
                  <a:srgbClr val="000000"/>
                </a:solidFill>
              </a:defRPr>
            </a:pPr>
            <a:r>
              <a:rPr sz="2500">
                <a:solidFill>
                  <a:srgbClr val="FFFFFF"/>
                </a:solidFill>
              </a:rPr>
              <a:t>Disability or terminal illness that decreases ability to sexually re-offend</a:t>
            </a:r>
            <a:endParaRPr sz="2500">
              <a:solidFill>
                <a:srgbClr val="FFFFFF"/>
              </a:solidFill>
            </a:endParaRPr>
          </a:p>
          <a:p>
            <a:pPr lvl="0" marL="355335" indent="-318822">
              <a:spcBef>
                <a:spcPts val="600"/>
              </a:spcBef>
              <a:buChar char="⦿"/>
              <a:defRPr sz="1800">
                <a:solidFill>
                  <a:srgbClr val="000000"/>
                </a:solidFill>
              </a:defRPr>
            </a:pPr>
            <a:r>
              <a:rPr sz="2500">
                <a:solidFill>
                  <a:srgbClr val="FFFFFF"/>
                </a:solidFill>
              </a:rPr>
              <a:t>Non-contact sex offense (e.g. possession of pornography)</a:t>
            </a:r>
            <a:endParaRPr sz="2500">
              <a:solidFill>
                <a:srgbClr val="FFFFFF"/>
              </a:solidFill>
            </a:endParaRPr>
          </a:p>
          <a:p>
            <a:pPr lvl="0" marL="355335" indent="-318822">
              <a:spcBef>
                <a:spcPts val="600"/>
              </a:spcBef>
              <a:buChar char="⦿"/>
              <a:defRPr sz="1800">
                <a:solidFill>
                  <a:srgbClr val="000000"/>
                </a:solidFill>
              </a:defRPr>
            </a:pPr>
            <a:r>
              <a:rPr sz="2500">
                <a:solidFill>
                  <a:srgbClr val="FFFFFF"/>
                </a:solidFill>
              </a:rPr>
              <a:t>Sexual offending appears opportunistic in nature</a:t>
            </a:r>
          </a:p>
        </p:txBody>
      </p:sp>
    </p:spTree>
  </p:cSld>
  <p:clrMapOvr>
    <a:masterClrMapping/>
  </p:clrMapOvr>
  <p:transition spd="fast" advClick="1">
    <p:dissolve/>
  </p:transition>
</p:sld>
</file>

<file path=ppt/slides/slide5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4" name="Shape 214"/>
          <p:cNvSpPr/>
          <p:nvPr>
            <p:ph type="title" idx="4294967295"/>
          </p:nvPr>
        </p:nvSpPr>
        <p:spPr>
          <a:xfrm>
            <a:off x="457200" y="274637"/>
            <a:ext cx="7467600" cy="1143001"/>
          </a:xfrm>
          <a:prstGeom prst="rect">
            <a:avLst/>
          </a:prstGeom>
        </p:spPr>
        <p:txBody>
          <a:bodyPr lIns="0" tIns="0" rIns="0" bIns="0">
            <a:normAutofit fontScale="100000" lnSpcReduction="0"/>
          </a:bodyPr>
          <a:lstStyle>
            <a:lvl1pPr>
              <a:defRPr sz="3800"/>
            </a:lvl1pPr>
          </a:lstStyle>
          <a:p>
            <a:pPr lvl="0">
              <a:defRPr sz="1800">
                <a:solidFill>
                  <a:srgbClr val="000000"/>
                </a:solidFill>
              </a:defRPr>
            </a:pPr>
            <a:r>
              <a:rPr sz="3800">
                <a:solidFill>
                  <a:srgbClr val="FFFFFF"/>
                </a:solidFill>
              </a:rPr>
              <a:t>Years Offense Free in Community</a:t>
            </a:r>
          </a:p>
        </p:txBody>
      </p:sp>
      <p:sp>
        <p:nvSpPr>
          <p:cNvPr id="215" name="Shape 215"/>
          <p:cNvSpPr/>
          <p:nvPr>
            <p:ph type="body" idx="4294967295"/>
          </p:nvPr>
        </p:nvSpPr>
        <p:spPr>
          <a:xfrm>
            <a:off x="457200" y="1524000"/>
            <a:ext cx="7620000" cy="46021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When considering if offenders are able to remain in community 2 – 10 years without another serious offense, their chances of sexual recidivism decreases substantially</a:t>
            </a:r>
            <a:endParaRPr sz="3000">
              <a:solidFill>
                <a:srgbClr val="FFFFFF"/>
              </a:solidFill>
            </a:endParaRPr>
          </a:p>
          <a:p>
            <a:pPr lvl="0">
              <a:buChar char="⦿"/>
              <a:defRPr sz="1800">
                <a:solidFill>
                  <a:srgbClr val="000000"/>
                </a:solidFill>
              </a:defRPr>
            </a:pPr>
            <a:r>
              <a:rPr sz="3000">
                <a:solidFill>
                  <a:srgbClr val="FFFFFF"/>
                </a:solidFill>
              </a:rPr>
              <a:t>Offense free</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No new sexual or non-sexual offenses</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No offenses that result in long incarcerations</a:t>
            </a:r>
          </a:p>
        </p:txBody>
      </p:sp>
    </p:spTree>
  </p:cSld>
  <p:clrMapOvr>
    <a:masterClrMapping/>
  </p:clrMapOvr>
  <p:transition spd="fast" advClick="1">
    <p:dissolve/>
  </p:transition>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Weaknesses</a:t>
            </a:r>
          </a:p>
        </p:txBody>
      </p:sp>
      <p:sp>
        <p:nvSpPr>
          <p:cNvPr id="52" name="Shape 52"/>
          <p:cNvSpPr/>
          <p:nvPr>
            <p:ph type="body" idx="4294967295"/>
          </p:nvPr>
        </p:nvSpPr>
        <p:spPr>
          <a:xfrm>
            <a:off x="457200" y="1600200"/>
            <a:ext cx="7467600" cy="45259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Only moderate predicative accuracy</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We can always do better</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Coding rules can be confusing</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Must follow the rules</a:t>
            </a:r>
            <a:endParaRPr sz="2600">
              <a:solidFill>
                <a:srgbClr val="FFFFFF"/>
              </a:solidFill>
            </a:endParaRPr>
          </a:p>
          <a:p>
            <a:pPr lvl="1" marL="722312" indent="-273050">
              <a:spcBef>
                <a:spcPts val="600"/>
              </a:spcBef>
              <a:defRPr sz="1800">
                <a:solidFill>
                  <a:srgbClr val="000000"/>
                </a:solidFill>
              </a:defRPr>
            </a:pPr>
            <a:endParaRPr sz="2600">
              <a:solidFill>
                <a:srgbClr val="FFFFFF"/>
              </a:solidFill>
            </a:endParaRPr>
          </a:p>
          <a:p>
            <a:pPr lvl="0">
              <a:buChar char="⦿"/>
              <a:defRPr sz="1800">
                <a:solidFill>
                  <a:srgbClr val="000000"/>
                </a:solidFill>
              </a:defRPr>
            </a:pPr>
            <a:r>
              <a:rPr sz="3000">
                <a:solidFill>
                  <a:srgbClr val="FFFFFF"/>
                </a:solidFill>
              </a:rPr>
              <a:t>Neglects important factors</a:t>
            </a:r>
            <a:endParaRPr sz="3000">
              <a:solidFill>
                <a:srgbClr val="FFFFFF"/>
              </a:solidFill>
            </a:endParaRPr>
          </a:p>
          <a:p>
            <a:pPr lvl="1" marL="722312" indent="-273050">
              <a:spcBef>
                <a:spcPts val="600"/>
              </a:spcBef>
              <a:defRPr sz="1800">
                <a:solidFill>
                  <a:srgbClr val="000000"/>
                </a:solidFill>
              </a:defRPr>
            </a:pPr>
            <a:r>
              <a:rPr sz="2600">
                <a:solidFill>
                  <a:srgbClr val="FFFFFF"/>
                </a:solidFill>
              </a:rPr>
              <a:t>Sexual deviance (phallometrics)</a:t>
            </a:r>
            <a:endParaRPr sz="2600">
              <a:solidFill>
                <a:srgbClr val="FFFFFF"/>
              </a:solidFill>
            </a:endParaRPr>
          </a:p>
          <a:p>
            <a:pPr lvl="1" marL="722312" indent="-273050">
              <a:spcBef>
                <a:spcPts val="600"/>
              </a:spcBef>
              <a:defRPr sz="1800">
                <a:solidFill>
                  <a:srgbClr val="000000"/>
                </a:solidFill>
              </a:defRPr>
            </a:pPr>
            <a:r>
              <a:rPr sz="2600">
                <a:solidFill>
                  <a:srgbClr val="FFFFFF"/>
                </a:solidFill>
              </a:rPr>
              <a:t>All dynamic factors</a:t>
            </a:r>
          </a:p>
        </p:txBody>
      </p:sp>
    </p:spTree>
  </p:cSld>
  <p:clrMapOvr>
    <a:masterClrMapping/>
  </p:clrMapOvr>
  <p:transition spd="fast" advClick="1">
    <p:dissolve/>
  </p:transition>
</p:sld>
</file>

<file path=ppt/slides/slide6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7" name="Shape 217"/>
          <p:cNvSpPr/>
          <p:nvPr>
            <p:ph type="title" idx="4294967295"/>
          </p:nvPr>
        </p:nvSpPr>
        <p:spPr>
          <a:xfrm>
            <a:off x="457200" y="304800"/>
            <a:ext cx="8153400" cy="1447800"/>
          </a:xfrm>
          <a:prstGeom prst="rect">
            <a:avLst/>
          </a:prstGeom>
        </p:spPr>
        <p:txBody>
          <a:bodyPr lIns="0" tIns="0" rIns="0" bIns="0">
            <a:normAutofit fontScale="100000" lnSpcReduction="0"/>
          </a:bodyPr>
          <a:lstStyle/>
          <a:p>
            <a:pPr lvl="0" algn="ctr" defTabSz="905255">
              <a:defRPr sz="1800">
                <a:solidFill>
                  <a:srgbClr val="000000"/>
                </a:solidFill>
              </a:defRPr>
            </a:pPr>
            <a:r>
              <a:rPr sz="4059">
                <a:solidFill>
                  <a:srgbClr val="FFFFFF"/>
                </a:solidFill>
              </a:rPr>
              <a:t>Minnesota Sex Offender Screening Tool – Revised </a:t>
            </a:r>
            <a:r>
              <a:rPr sz="4059">
                <a:solidFill>
                  <a:srgbClr val="00B0F0"/>
                </a:solidFill>
              </a:rPr>
              <a:t>(MnSOST-R) </a:t>
            </a:r>
          </a:p>
        </p:txBody>
      </p:sp>
      <p:sp>
        <p:nvSpPr>
          <p:cNvPr id="218" name="Shape 218"/>
          <p:cNvSpPr/>
          <p:nvPr>
            <p:ph type="body" idx="4294967295"/>
          </p:nvPr>
        </p:nvSpPr>
        <p:spPr>
          <a:xfrm>
            <a:off x="609600" y="2133600"/>
            <a:ext cx="7661275" cy="3733800"/>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Different population</a:t>
            </a:r>
            <a:endParaRPr sz="3000">
              <a:solidFill>
                <a:srgbClr val="FFFFFF"/>
              </a:solidFill>
            </a:endParaRPr>
          </a:p>
          <a:p>
            <a:pPr lvl="0">
              <a:buChar char="⦿"/>
              <a:defRPr sz="1800">
                <a:solidFill>
                  <a:srgbClr val="000000"/>
                </a:solidFill>
              </a:defRPr>
            </a:pPr>
            <a:r>
              <a:rPr sz="3000">
                <a:solidFill>
                  <a:srgbClr val="FFFFFF"/>
                </a:solidFill>
              </a:rPr>
              <a:t>Different rules</a:t>
            </a:r>
            <a:endParaRPr sz="3000">
              <a:solidFill>
                <a:srgbClr val="FFFFFF"/>
              </a:solidFill>
            </a:endParaRPr>
          </a:p>
          <a:p>
            <a:pPr lvl="0">
              <a:buChar char="⦿"/>
              <a:defRPr sz="1800">
                <a:solidFill>
                  <a:srgbClr val="000000"/>
                </a:solidFill>
              </a:defRPr>
            </a:pPr>
            <a:r>
              <a:rPr sz="3000">
                <a:solidFill>
                  <a:srgbClr val="FFFFFF"/>
                </a:solidFill>
              </a:rPr>
              <a:t>Dynamic factors</a:t>
            </a:r>
            <a:endParaRPr sz="3000">
              <a:solidFill>
                <a:srgbClr val="FFFFFF"/>
              </a:solidFill>
            </a:endParaRPr>
          </a:p>
          <a:p>
            <a:pPr lvl="0">
              <a:buChar char="⦿"/>
              <a:defRPr sz="1800">
                <a:solidFill>
                  <a:srgbClr val="000000"/>
                </a:solidFill>
              </a:defRPr>
            </a:pPr>
            <a:r>
              <a:rPr sz="3000">
                <a:solidFill>
                  <a:srgbClr val="FFFFFF"/>
                </a:solidFill>
              </a:rPr>
              <a:t>Used with incarcerated population</a:t>
            </a:r>
            <a:endParaRPr sz="3000">
              <a:solidFill>
                <a:srgbClr val="FFFFFF"/>
              </a:solidFill>
            </a:endParaRPr>
          </a:p>
          <a:p>
            <a:pPr lvl="0">
              <a:buChar char="⦿"/>
              <a:defRPr sz="1800">
                <a:solidFill>
                  <a:srgbClr val="000000"/>
                </a:solidFill>
              </a:defRPr>
            </a:pPr>
            <a:r>
              <a:rPr sz="3000">
                <a:solidFill>
                  <a:srgbClr val="FFFFFF"/>
                </a:solidFill>
              </a:rPr>
              <a:t>Determination for SVP referrals in MN – WA has specific criteria outlined in statute for civil commitment</a:t>
            </a:r>
          </a:p>
        </p:txBody>
      </p:sp>
    </p:spTree>
  </p:cSld>
  <p:clrMapOvr>
    <a:masterClrMapping/>
  </p:clrMapOvr>
  <p:transition spd="fast" advClick="1">
    <p:dissolve/>
  </p:transition>
</p:sld>
</file>

<file path=ppt/slides/slide6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0" name="Shape 220"/>
          <p:cNvSpPr/>
          <p:nvPr>
            <p:ph type="title" idx="4294967295"/>
          </p:nvPr>
        </p:nvSpPr>
        <p:spPr>
          <a:xfrm>
            <a:off x="381000" y="609600"/>
            <a:ext cx="7315200" cy="2590800"/>
          </a:xfrm>
          <a:prstGeom prst="rect">
            <a:avLst/>
          </a:prstGeom>
        </p:spPr>
        <p:txBody>
          <a:bodyPr lIns="0" tIns="0" rIns="0" bIns="0" anchor="t">
            <a:normAutofit fontScale="100000" lnSpcReduction="0"/>
          </a:bodyPr>
          <a:lstStyle/>
          <a:p>
            <a:pPr lvl="0">
              <a:defRPr sz="5400">
                <a:effectLst>
                  <a:outerShdw sx="100000" sy="100000" kx="0" ky="0" algn="b" rotWithShape="0" blurRad="12700" dist="38100" dir="2700000">
                    <a:srgbClr val="000000"/>
                  </a:outerShdw>
                </a:effectLst>
              </a:defRPr>
            </a:pPr>
          </a:p>
        </p:txBody>
      </p:sp>
      <p:sp>
        <p:nvSpPr>
          <p:cNvPr id="221" name="Shape 221"/>
          <p:cNvSpPr/>
          <p:nvPr>
            <p:ph type="body" idx="4294967295"/>
          </p:nvPr>
        </p:nvSpPr>
        <p:spPr>
          <a:xfrm>
            <a:off x="304800" y="3581400"/>
            <a:ext cx="8610600" cy="2743200"/>
          </a:xfrm>
          <a:prstGeom prst="rect">
            <a:avLst/>
          </a:prstGeom>
        </p:spPr>
        <p:txBody>
          <a:bodyPr lIns="0" tIns="0" rIns="0" bIns="0" anchor="b">
            <a:normAutofit fontScale="100000" lnSpcReduction="0"/>
          </a:bodyPr>
          <a:lstStyle/>
          <a:p>
            <a:pPr lvl="0" marL="0" indent="0">
              <a:spcBef>
                <a:spcPts val="600"/>
              </a:spcBef>
              <a:buSzTx/>
              <a:buNone/>
              <a:defRPr sz="1800">
                <a:solidFill>
                  <a:srgbClr val="000000"/>
                </a:solidFill>
              </a:defRPr>
            </a:pPr>
            <a:r>
              <a:rPr sz="2800">
                <a:solidFill>
                  <a:srgbClr val="FFFFFF"/>
                </a:solidFill>
              </a:rPr>
              <a:t>Kim Acker  </a:t>
            </a:r>
            <a:endParaRPr sz="2800">
              <a:solidFill>
                <a:srgbClr val="FFFFFF"/>
              </a:solidFill>
            </a:endParaRPr>
          </a:p>
          <a:p>
            <a:pPr lvl="0" marL="0" indent="0">
              <a:spcBef>
                <a:spcPts val="600"/>
              </a:spcBef>
              <a:buSzTx/>
              <a:buNone/>
              <a:defRPr sz="1800">
                <a:solidFill>
                  <a:srgbClr val="000000"/>
                </a:solidFill>
              </a:defRPr>
            </a:pPr>
            <a:r>
              <a:rPr sz="2800">
                <a:solidFill>
                  <a:srgbClr val="FFFFFF"/>
                </a:solidFill>
              </a:rPr>
              <a:t>DOC Civil Commitment Program Administrator</a:t>
            </a:r>
            <a:endParaRPr sz="2800">
              <a:solidFill>
                <a:srgbClr val="FFFFFF"/>
              </a:solidFill>
            </a:endParaRPr>
          </a:p>
          <a:p>
            <a:pPr lvl="0" marL="0" indent="0">
              <a:spcBef>
                <a:spcPts val="600"/>
              </a:spcBef>
              <a:buSzTx/>
              <a:buNone/>
              <a:defRPr sz="1800">
                <a:solidFill>
                  <a:srgbClr val="000000"/>
                </a:solidFill>
              </a:defRPr>
            </a:pPr>
            <a:r>
              <a:rPr sz="2800">
                <a:solidFill>
                  <a:srgbClr val="FFFFFF"/>
                </a:solidFill>
              </a:rPr>
              <a:t>(253) 983-7159</a:t>
            </a:r>
            <a:endParaRPr sz="2800">
              <a:solidFill>
                <a:srgbClr val="FFFFFF"/>
              </a:solidFill>
            </a:endParaRPr>
          </a:p>
          <a:p>
            <a:pPr lvl="0" marL="0" indent="0">
              <a:spcBef>
                <a:spcPts val="600"/>
              </a:spcBef>
              <a:buSzTx/>
              <a:buNone/>
              <a:defRPr sz="1800">
                <a:solidFill>
                  <a:srgbClr val="000000"/>
                </a:solidFill>
              </a:defRPr>
            </a:pPr>
            <a:r>
              <a:rPr sz="2800">
                <a:solidFill>
                  <a:srgbClr val="FFFFFF"/>
                </a:solidFill>
              </a:rPr>
              <a:t>kmacker@doc1.wa.gov</a:t>
            </a:r>
            <a:endParaRPr sz="2800">
              <a:solidFill>
                <a:srgbClr val="FFFFFF"/>
              </a:solidFill>
            </a:endParaRPr>
          </a:p>
        </p:txBody>
      </p:sp>
    </p:spTree>
  </p:cSld>
  <p:clrMapOvr>
    <a:masterClrMapping/>
  </p:clrMapOvr>
  <p:transition spd="fast" advClick="1">
    <p:dissolve/>
  </p:transition>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Appropriate populations</a:t>
            </a:r>
          </a:p>
        </p:txBody>
      </p:sp>
      <p:sp>
        <p:nvSpPr>
          <p:cNvPr id="55" name="Shape 55"/>
          <p:cNvSpPr/>
          <p:nvPr>
            <p:ph type="body" idx="4294967295"/>
          </p:nvPr>
        </p:nvSpPr>
        <p:spPr>
          <a:xfrm>
            <a:off x="949325" y="1676400"/>
            <a:ext cx="7661275" cy="4419600"/>
          </a:xfrm>
          <a:prstGeom prst="rect">
            <a:avLst/>
          </a:prstGeom>
        </p:spPr>
        <p:txBody>
          <a:bodyPr lIns="0" tIns="0" rIns="0" bIns="0">
            <a:normAutofit fontScale="100000" lnSpcReduction="0"/>
          </a:bodyPr>
          <a:lstStyle/>
          <a:p>
            <a:pPr lvl="0" marL="393594" indent="-357081">
              <a:spcBef>
                <a:spcPts val="600"/>
              </a:spcBef>
              <a:buChar char="⦿"/>
              <a:defRPr sz="1800">
                <a:solidFill>
                  <a:srgbClr val="000000"/>
                </a:solidFill>
              </a:defRPr>
            </a:pPr>
            <a:r>
              <a:rPr sz="2800">
                <a:solidFill>
                  <a:srgbClr val="FFFFFF"/>
                </a:solidFill>
              </a:rPr>
              <a:t>Adult male sexual offenders</a:t>
            </a:r>
            <a:endParaRPr sz="2800">
              <a:solidFill>
                <a:srgbClr val="FFFFFF"/>
              </a:solidFill>
            </a:endParaRPr>
          </a:p>
          <a:p>
            <a:pPr lvl="1" marL="701308" indent="-252046">
              <a:spcBef>
                <a:spcPts val="500"/>
              </a:spcBef>
              <a:defRPr sz="1800">
                <a:solidFill>
                  <a:srgbClr val="000000"/>
                </a:solidFill>
              </a:defRPr>
            </a:pPr>
            <a:r>
              <a:rPr sz="2400">
                <a:solidFill>
                  <a:srgbClr val="FFFFFF"/>
                </a:solidFill>
              </a:rPr>
              <a:t>18 years or older at time of release</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Arrested, Charged or Convicted for an offense that is known to have a sexual component or motivation</a:t>
            </a:r>
            <a:endParaRPr sz="2400">
              <a:solidFill>
                <a:srgbClr val="FFFFFF"/>
              </a:solidFill>
            </a:endParaRPr>
          </a:p>
          <a:p>
            <a:pPr lvl="0" marL="393594" indent="-357081">
              <a:spcBef>
                <a:spcPts val="600"/>
              </a:spcBef>
              <a:buChar char="⦿"/>
              <a:defRPr sz="1800">
                <a:solidFill>
                  <a:srgbClr val="000000"/>
                </a:solidFill>
              </a:defRPr>
            </a:pPr>
            <a:r>
              <a:rPr sz="2800">
                <a:solidFill>
                  <a:srgbClr val="FFFFFF"/>
                </a:solidFill>
              </a:rPr>
              <a:t>Victims</a:t>
            </a:r>
            <a:endParaRPr sz="2800">
              <a:solidFill>
                <a:srgbClr val="FFFFFF"/>
              </a:solidFill>
            </a:endParaRPr>
          </a:p>
          <a:p>
            <a:pPr lvl="1" marL="701308" indent="-252046">
              <a:spcBef>
                <a:spcPts val="500"/>
              </a:spcBef>
              <a:defRPr sz="1800">
                <a:solidFill>
                  <a:srgbClr val="000000"/>
                </a:solidFill>
              </a:defRPr>
            </a:pPr>
            <a:r>
              <a:rPr sz="2400">
                <a:solidFill>
                  <a:srgbClr val="FFFFFF"/>
                </a:solidFill>
              </a:rPr>
              <a:t>Children</a:t>
            </a:r>
            <a:endParaRPr sz="2400">
              <a:solidFill>
                <a:srgbClr val="FFFFFF"/>
              </a:solidFill>
            </a:endParaRPr>
          </a:p>
          <a:p>
            <a:pPr lvl="1" marL="701308" indent="-252046">
              <a:spcBef>
                <a:spcPts val="500"/>
              </a:spcBef>
              <a:defRPr sz="1800">
                <a:solidFill>
                  <a:srgbClr val="000000"/>
                </a:solidFill>
              </a:defRPr>
            </a:pPr>
            <a:r>
              <a:rPr sz="2400">
                <a:solidFill>
                  <a:srgbClr val="FFFFFF"/>
                </a:solidFill>
              </a:rPr>
              <a:t>Non consenting adults</a:t>
            </a:r>
            <a:endParaRPr sz="2400">
              <a:solidFill>
                <a:srgbClr val="FFFFFF"/>
              </a:solidFill>
            </a:endParaRPr>
          </a:p>
          <a:p>
            <a:pPr lvl="0" marL="393594" indent="-357081">
              <a:spcBef>
                <a:spcPts val="600"/>
              </a:spcBef>
              <a:buChar char="⦿"/>
              <a:defRPr sz="1800">
                <a:solidFill>
                  <a:srgbClr val="000000"/>
                </a:solidFill>
              </a:defRPr>
            </a:pPr>
            <a:r>
              <a:rPr sz="2800">
                <a:solidFill>
                  <a:srgbClr val="FFFFFF"/>
                </a:solidFill>
              </a:rPr>
              <a:t>Recent sex offense conviction or release</a:t>
            </a:r>
          </a:p>
        </p:txBody>
      </p:sp>
    </p:spTree>
  </p:cSld>
  <p:clrMapOvr>
    <a:masterClrMapping/>
  </p:clrMapOvr>
  <p:transition spd="fast" advClick="1">
    <p:dissolve/>
  </p:transition>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Validation</a:t>
            </a:r>
          </a:p>
        </p:txBody>
      </p:sp>
      <p:sp>
        <p:nvSpPr>
          <p:cNvPr id="58" name="Shape 58"/>
          <p:cNvSpPr/>
          <p:nvPr>
            <p:ph type="body" idx="4294967295"/>
          </p:nvPr>
        </p:nvSpPr>
        <p:spPr>
          <a:xfrm>
            <a:off x="457200" y="1600200"/>
            <a:ext cx="7467600" cy="4525963"/>
          </a:xfrm>
          <a:prstGeom prst="rect">
            <a:avLst/>
          </a:prstGeom>
        </p:spPr>
        <p:txBody>
          <a:bodyPr lIns="0" tIns="0" rIns="0" bIns="0">
            <a:normAutofit fontScale="100000" lnSpcReduction="0"/>
          </a:bodyPr>
          <a:lstStyle/>
          <a:p>
            <a:pPr lvl="0" marL="342582" indent="-306070">
              <a:spcBef>
                <a:spcPts val="500"/>
              </a:spcBef>
              <a:buChar char="⦿"/>
              <a:defRPr sz="1800">
                <a:solidFill>
                  <a:srgbClr val="000000"/>
                </a:solidFill>
              </a:defRPr>
            </a:pPr>
            <a:r>
              <a:rPr sz="2400">
                <a:solidFill>
                  <a:srgbClr val="FFFFFF"/>
                </a:solidFill>
              </a:rPr>
              <a:t>Validation means to test an actuarial instrument on different samples of sexual offenders to see if it works as well as on the developmental sample. </a:t>
            </a:r>
            <a:endParaRPr sz="2400">
              <a:solidFill>
                <a:srgbClr val="FFFFFF"/>
              </a:solidFill>
            </a:endParaRPr>
          </a:p>
          <a:p>
            <a:pPr lvl="0">
              <a:buChar char="⦿"/>
              <a:defRPr sz="1800">
                <a:solidFill>
                  <a:srgbClr val="000000"/>
                </a:solidFill>
              </a:defRPr>
            </a:pPr>
            <a:endParaRPr sz="2400">
              <a:solidFill>
                <a:srgbClr val="FFFFFF"/>
              </a:solidFill>
            </a:endParaRPr>
          </a:p>
          <a:p>
            <a:pPr lvl="0" marL="342582" indent="-306070">
              <a:spcBef>
                <a:spcPts val="500"/>
              </a:spcBef>
              <a:buChar char="⦿"/>
              <a:defRPr sz="1800">
                <a:solidFill>
                  <a:srgbClr val="000000"/>
                </a:solidFill>
              </a:defRPr>
            </a:pPr>
            <a:r>
              <a:rPr sz="2400">
                <a:solidFill>
                  <a:srgbClr val="FFFFFF"/>
                </a:solidFill>
              </a:rPr>
              <a:t>Static-99: 64 validations on over 20,000 sex offenders</a:t>
            </a:r>
            <a:endParaRPr sz="2400">
              <a:solidFill>
                <a:srgbClr val="FFFFFF"/>
              </a:solidFill>
            </a:endParaRPr>
          </a:p>
          <a:p>
            <a:pPr lvl="2" marL="1004887" indent="-255587">
              <a:spcBef>
                <a:spcPts val="500"/>
              </a:spcBef>
              <a:buClr>
                <a:srgbClr val="009DD9"/>
              </a:buClr>
              <a:buFont typeface="Arial"/>
              <a:defRPr sz="1800">
                <a:solidFill>
                  <a:srgbClr val="000000"/>
                </a:solidFill>
              </a:defRPr>
            </a:pPr>
            <a:r>
              <a:rPr sz="2400">
                <a:solidFill>
                  <a:srgbClr val="FFFFFF"/>
                </a:solidFill>
              </a:rPr>
              <a:t>National and international samples</a:t>
            </a:r>
            <a:endParaRPr sz="2400">
              <a:solidFill>
                <a:srgbClr val="FFFFFF"/>
              </a:solidFill>
            </a:endParaRPr>
          </a:p>
          <a:p>
            <a:pPr lvl="2" marL="1004887" indent="-255587">
              <a:spcBef>
                <a:spcPts val="500"/>
              </a:spcBef>
              <a:buClr>
                <a:srgbClr val="009DD9"/>
              </a:buClr>
              <a:buFont typeface="Arial"/>
              <a:defRPr sz="1800">
                <a:solidFill>
                  <a:srgbClr val="000000"/>
                </a:solidFill>
              </a:defRPr>
            </a:pPr>
            <a:r>
              <a:rPr sz="2400">
                <a:solidFill>
                  <a:srgbClr val="FFFFFF"/>
                </a:solidFill>
              </a:rPr>
              <a:t>Corrections, parole, probation, pre-trial forensic/psychiatric evaluations, prison/out-patient treatment programs, civil commitment, designated dangerous offenders  </a:t>
            </a:r>
          </a:p>
        </p:txBody>
      </p:sp>
    </p:spTree>
  </p:cSld>
  <p:clrMapOvr>
    <a:masterClrMapping/>
  </p:clrMapOvr>
  <p:transition spd="fast" advClick="1">
    <p:dissolve/>
  </p:transition>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title" idx="4294967295"/>
          </p:nvPr>
        </p:nvSpPr>
        <p:spPr>
          <a:xfrm>
            <a:off x="457200" y="274637"/>
            <a:ext cx="7467600" cy="1143001"/>
          </a:xfrm>
          <a:prstGeom prst="rect">
            <a:avLst/>
          </a:prstGeom>
        </p:spPr>
        <p:txBody>
          <a:bodyPr lIns="0" tIns="0" rIns="0" bIns="0">
            <a:normAutofit fontScale="100000" lnSpcReduction="0"/>
          </a:bodyPr>
          <a:lstStyle/>
          <a:p>
            <a:pPr lvl="0">
              <a:defRPr sz="1800">
                <a:solidFill>
                  <a:srgbClr val="000000"/>
                </a:solidFill>
              </a:defRPr>
            </a:pPr>
            <a:r>
              <a:rPr sz="4600">
                <a:solidFill>
                  <a:srgbClr val="FFFFFF"/>
                </a:solidFill>
              </a:rPr>
              <a:t>Static-99 / Static-99R</a:t>
            </a:r>
          </a:p>
        </p:txBody>
      </p:sp>
      <p:sp>
        <p:nvSpPr>
          <p:cNvPr id="61" name="Shape 61"/>
          <p:cNvSpPr/>
          <p:nvPr>
            <p:ph type="body" idx="4294967295"/>
          </p:nvPr>
        </p:nvSpPr>
        <p:spPr>
          <a:xfrm>
            <a:off x="457200" y="1600200"/>
            <a:ext cx="7467600" cy="4525963"/>
          </a:xfrm>
          <a:prstGeom prst="rect">
            <a:avLst/>
          </a:prstGeom>
        </p:spPr>
        <p:txBody>
          <a:bodyPr lIns="0" tIns="0" rIns="0" bIns="0">
            <a:normAutofit fontScale="100000" lnSpcReduction="0"/>
          </a:bodyPr>
          <a:lstStyle/>
          <a:p>
            <a:pPr lvl="0">
              <a:buChar char="⦿"/>
              <a:defRPr sz="1800">
                <a:solidFill>
                  <a:srgbClr val="000000"/>
                </a:solidFill>
              </a:defRPr>
            </a:pPr>
            <a:r>
              <a:rPr sz="3000">
                <a:solidFill>
                  <a:srgbClr val="FFFFFF"/>
                </a:solidFill>
              </a:rPr>
              <a:t>Most widely used instrument</a:t>
            </a:r>
            <a:endParaRPr sz="3000">
              <a:solidFill>
                <a:srgbClr val="FFFFFF"/>
              </a:solidFill>
            </a:endParaRPr>
          </a:p>
          <a:p>
            <a:pPr lvl="0">
              <a:buChar char="⦿"/>
              <a:defRPr sz="1800">
                <a:solidFill>
                  <a:srgbClr val="000000"/>
                </a:solidFill>
              </a:defRPr>
            </a:pPr>
            <a:r>
              <a:rPr sz="3000">
                <a:solidFill>
                  <a:srgbClr val="FFFFFF"/>
                </a:solidFill>
              </a:rPr>
              <a:t>Recently revised with new age item and new norms</a:t>
            </a:r>
            <a:endParaRPr sz="3000">
              <a:solidFill>
                <a:srgbClr val="FFFFFF"/>
              </a:solidFill>
            </a:endParaRPr>
          </a:p>
          <a:p>
            <a:pPr lvl="0">
              <a:buChar char="⦿"/>
              <a:defRPr sz="1800">
                <a:solidFill>
                  <a:srgbClr val="000000"/>
                </a:solidFill>
              </a:defRPr>
            </a:pPr>
            <a:r>
              <a:rPr sz="3000">
                <a:solidFill>
                  <a:srgbClr val="FFFFFF"/>
                </a:solidFill>
              </a:rPr>
              <a:t>Originally developed on 677 Canadian offenders and validated on 531 UK prisoners</a:t>
            </a:r>
            <a:endParaRPr sz="3000">
              <a:solidFill>
                <a:srgbClr val="FFFFFF"/>
              </a:solidFill>
            </a:endParaRPr>
          </a:p>
          <a:p>
            <a:pPr lvl="0">
              <a:buChar char="⦿"/>
              <a:defRPr sz="1800">
                <a:solidFill>
                  <a:srgbClr val="000000"/>
                </a:solidFill>
              </a:defRPr>
            </a:pPr>
            <a:r>
              <a:rPr sz="3000">
                <a:solidFill>
                  <a:srgbClr val="FFFFFF"/>
                </a:solidFill>
              </a:rPr>
              <a:t>New age item developed on 5,736 offenders, validated on 2,392</a:t>
            </a:r>
          </a:p>
        </p:txBody>
      </p:sp>
    </p:spTree>
  </p:cSld>
  <p:clrMapOvr>
    <a:masterClrMapping/>
  </p:clrMapOvr>
  <p:transition spd="fast" advClick="1">
    <p:dissolve/>
  </p:transition>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F6FC6"/>
      </a:accent1>
      <a:accent2>
        <a:srgbClr val="009DD9"/>
      </a:accent2>
      <a:accent3>
        <a:srgbClr val="AAAAAA"/>
      </a:accent3>
      <a:accent4>
        <a:srgbClr val="DADADA"/>
      </a:accent4>
      <a:accent5>
        <a:srgbClr val="AABADD"/>
      </a:accent5>
      <a:accent6>
        <a:srgbClr val="008EC5"/>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F6FC6"/>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F6FC6"/>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F6FC6"/>
      </a:accent1>
      <a:accent2>
        <a:srgbClr val="009DD9"/>
      </a:accent2>
      <a:accent3>
        <a:srgbClr val="AAAAAA"/>
      </a:accent3>
      <a:accent4>
        <a:srgbClr val="DADADA"/>
      </a:accent4>
      <a:accent5>
        <a:srgbClr val="AABADD"/>
      </a:accent5>
      <a:accent6>
        <a:srgbClr val="008EC5"/>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F6FC6"/>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F6FC6"/>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